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5"/>
  </p:notesMasterIdLst>
  <p:handoutMasterIdLst>
    <p:handoutMasterId r:id="rId56"/>
  </p:handoutMasterIdLst>
  <p:sldIdLst>
    <p:sldId id="256" r:id="rId2"/>
    <p:sldId id="428" r:id="rId3"/>
    <p:sldId id="496" r:id="rId4"/>
    <p:sldId id="494" r:id="rId5"/>
    <p:sldId id="499" r:id="rId6"/>
    <p:sldId id="498" r:id="rId7"/>
    <p:sldId id="501" r:id="rId8"/>
    <p:sldId id="495" r:id="rId9"/>
    <p:sldId id="500" r:id="rId10"/>
    <p:sldId id="529" r:id="rId11"/>
    <p:sldId id="502" r:id="rId12"/>
    <p:sldId id="503" r:id="rId13"/>
    <p:sldId id="543" r:id="rId14"/>
    <p:sldId id="544" r:id="rId15"/>
    <p:sldId id="504" r:id="rId16"/>
    <p:sldId id="505" r:id="rId17"/>
    <p:sldId id="506" r:id="rId18"/>
    <p:sldId id="507" r:id="rId19"/>
    <p:sldId id="448" r:id="rId20"/>
    <p:sldId id="447" r:id="rId21"/>
    <p:sldId id="509" r:id="rId22"/>
    <p:sldId id="508" r:id="rId23"/>
    <p:sldId id="510" r:id="rId24"/>
    <p:sldId id="528" r:id="rId25"/>
    <p:sldId id="511" r:id="rId26"/>
    <p:sldId id="512" r:id="rId27"/>
    <p:sldId id="541" r:id="rId28"/>
    <p:sldId id="542" r:id="rId29"/>
    <p:sldId id="537" r:id="rId30"/>
    <p:sldId id="538" r:id="rId31"/>
    <p:sldId id="539" r:id="rId32"/>
    <p:sldId id="540" r:id="rId33"/>
    <p:sldId id="517" r:id="rId34"/>
    <p:sldId id="518" r:id="rId35"/>
    <p:sldId id="520" r:id="rId36"/>
    <p:sldId id="519" r:id="rId37"/>
    <p:sldId id="521" r:id="rId38"/>
    <p:sldId id="530" r:id="rId39"/>
    <p:sldId id="522" r:id="rId40"/>
    <p:sldId id="523" r:id="rId41"/>
    <p:sldId id="545" r:id="rId42"/>
    <p:sldId id="546" r:id="rId43"/>
    <p:sldId id="547" r:id="rId44"/>
    <p:sldId id="548" r:id="rId45"/>
    <p:sldId id="549" r:id="rId46"/>
    <p:sldId id="550" r:id="rId47"/>
    <p:sldId id="531" r:id="rId48"/>
    <p:sldId id="532" r:id="rId49"/>
    <p:sldId id="551" r:id="rId50"/>
    <p:sldId id="552" r:id="rId51"/>
    <p:sldId id="553" r:id="rId52"/>
    <p:sldId id="554" r:id="rId53"/>
    <p:sldId id="555" r:id="rId54"/>
  </p:sldIdLst>
  <p:sldSz cx="9144000" cy="6858000" type="screen4x3"/>
  <p:notesSz cx="6858000" cy="9144000"/>
  <p:defaultTextStyle>
    <a:defPPr>
      <a:defRPr lang="en-GB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05C"/>
    <a:srgbClr val="000000"/>
    <a:srgbClr val="003E72"/>
    <a:srgbClr val="6AAD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545" autoAdjust="0"/>
    <p:restoredTop sz="92791" autoAdjust="0"/>
  </p:normalViewPr>
  <p:slideViewPr>
    <p:cSldViewPr>
      <p:cViewPr>
        <p:scale>
          <a:sx n="140" d="100"/>
          <a:sy n="140" d="100"/>
        </p:scale>
        <p:origin x="240" y="-33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032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6" d="100"/>
          <a:sy n="66" d="100"/>
        </p:scale>
        <p:origin x="0" y="0"/>
      </p:cViewPr>
      <p:guideLst/>
    </p:cSldViewPr>
  </p:notesViewPr>
  <p:gridSpacing cx="91439" cy="91439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  <a:ea typeface="+mn-ea"/>
              </a:defRPr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ea typeface="+mn-ea"/>
              </a:defRPr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922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  <a:ea typeface="+mn-ea"/>
              </a:defRPr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922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fld id="{29EDC89E-7317-44C6-9983-800DE6846E12}" type="slidenum">
              <a:rPr lang="en-GB" altLang="fr-FR"/>
              <a:pPr/>
              <a:t>‹#›</a:t>
            </a:fld>
            <a:endParaRPr lang="en-GB" altLang="fr-FR"/>
          </a:p>
        </p:txBody>
      </p:sp>
    </p:spTree>
    <p:extLst>
      <p:ext uri="{BB962C8B-B14F-4D97-AF65-F5344CB8AC3E}">
        <p14:creationId xmlns:p14="http://schemas.microsoft.com/office/powerpoint/2010/main" val="26619002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  <a:ea typeface="+mn-ea"/>
              </a:defRPr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ea typeface="+mn-ea"/>
              </a:defRPr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286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  <a:ext uri="{FAA26D3D-D897-4be2-8F04-BA451C77F1D7}"/>
          </a:extLst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143000" y="4343400"/>
            <a:ext cx="4556125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noProof="0" smtClean="0"/>
              <a:t>Click to edit Master text styles</a:t>
            </a:r>
          </a:p>
          <a:p>
            <a:pPr lvl="1"/>
            <a:r>
              <a:rPr lang="en-GB" altLang="en-US" noProof="0" smtClean="0"/>
              <a:t>Second level</a:t>
            </a:r>
          </a:p>
          <a:p>
            <a:pPr lvl="2"/>
            <a:r>
              <a:rPr lang="en-GB" altLang="en-US" noProof="0" smtClean="0"/>
              <a:t>Third level</a:t>
            </a:r>
          </a:p>
          <a:p>
            <a:pPr lvl="3"/>
            <a:r>
              <a:rPr lang="en-GB" altLang="en-US" noProof="0" smtClean="0"/>
              <a:t>Fourth level</a:t>
            </a:r>
          </a:p>
          <a:p>
            <a:pPr lvl="4"/>
            <a:r>
              <a:rPr lang="en-GB" altLang="en-US" noProof="0" smtClean="0"/>
              <a:t>Fifth level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  <a:ea typeface="+mn-ea"/>
              </a:defRPr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fld id="{234B1F72-D280-4AD8-8033-3D1768BDD119}" type="slidenum">
              <a:rPr lang="en-GB" altLang="fr-FR"/>
              <a:pPr/>
              <a:t>‹#›</a:t>
            </a:fld>
            <a:endParaRPr lang="en-GB" altLang="fr-FR"/>
          </a:p>
        </p:txBody>
      </p:sp>
    </p:spTree>
    <p:extLst>
      <p:ext uri="{BB962C8B-B14F-4D97-AF65-F5344CB8AC3E}">
        <p14:creationId xmlns:p14="http://schemas.microsoft.com/office/powerpoint/2010/main" val="335180743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fld id="{6910E691-900A-4229-93A0-82666456783F}" type="slidenum">
              <a:rPr lang="en-GB" altLang="fr-FR"/>
              <a:pPr/>
              <a:t>1</a:t>
            </a:fld>
            <a:endParaRPr lang="en-GB" altLang="fr-FR"/>
          </a:p>
        </p:txBody>
      </p:sp>
      <p:sp>
        <p:nvSpPr>
          <p:cNvPr id="29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defRPr/>
            </a:pPr>
            <a:endParaRPr 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363" name="Notes Placeholder 2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fr-FR">
              <a:ea typeface="ＭＳ Ｐゴシック" charset="0"/>
            </a:endParaRPr>
          </a:p>
        </p:txBody>
      </p:sp>
      <p:sp>
        <p:nvSpPr>
          <p:cNvPr id="1536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21DD579F-5617-4EE1-AA1A-595C4920A804}" type="slidenum">
              <a:rPr lang="en-GB" altLang="en-US" smtClean="0"/>
              <a:pPr/>
              <a:t>12</a:t>
            </a:fld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11558053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>
            <a:extLst>
              <a:ext uri="{FF2B5EF4-FFF2-40B4-BE49-F238E27FC236}">
                <a16:creationId xmlns:a16="http://schemas.microsoft.com/office/drawing/2014/main" id="{F5A97472-EC03-4D7D-83E3-CEB2B72B237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defRPr/>
            </a:pPr>
            <a:fld id="{0FEA961F-7B49-4522-A1C1-B7A24E4FD7B0}" type="slidenum">
              <a:rPr lang="en-GB" altLang="fr-FR" smtClean="0"/>
              <a:pPr>
                <a:defRPr/>
              </a:pPr>
              <a:t>19</a:t>
            </a:fld>
            <a:endParaRPr lang="en-GB" altLang="fr-FR"/>
          </a:p>
        </p:txBody>
      </p:sp>
      <p:sp>
        <p:nvSpPr>
          <p:cNvPr id="33795" name="Rectangle 2">
            <a:extLst>
              <a:ext uri="{FF2B5EF4-FFF2-40B4-BE49-F238E27FC236}">
                <a16:creationId xmlns:a16="http://schemas.microsoft.com/office/drawing/2014/main" id="{8F008C60-1758-464B-BF4C-8243D89D71C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6" name="Rectangle 3">
            <a:extLst>
              <a:ext uri="{FF2B5EF4-FFF2-40B4-BE49-F238E27FC236}">
                <a16:creationId xmlns:a16="http://schemas.microsoft.com/office/drawing/2014/main" id="{359B0BD4-262D-431D-AAC8-BEE15565282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defRPr/>
            </a:pPr>
            <a:endParaRPr lang="en-US"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45719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363" name="Notes Placeholder 2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fr-FR">
              <a:ea typeface="ＭＳ Ｐゴシック" charset="0"/>
            </a:endParaRPr>
          </a:p>
        </p:txBody>
      </p:sp>
      <p:sp>
        <p:nvSpPr>
          <p:cNvPr id="1536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21DD579F-5617-4EE1-AA1A-595C4920A804}" type="slidenum">
              <a:rPr lang="en-GB" altLang="en-US" smtClean="0"/>
              <a:pPr/>
              <a:t>21</a:t>
            </a:fld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6665630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363" name="Notes Placeholder 2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fr-FR">
              <a:ea typeface="ＭＳ Ｐゴシック" charset="0"/>
            </a:endParaRPr>
          </a:p>
        </p:txBody>
      </p:sp>
      <p:sp>
        <p:nvSpPr>
          <p:cNvPr id="1536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21DD579F-5617-4EE1-AA1A-595C4920A804}" type="slidenum">
              <a:rPr lang="en-GB" altLang="en-US" smtClean="0"/>
              <a:pPr/>
              <a:t>22</a:t>
            </a:fld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21277481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363" name="Notes Placeholder 2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fr-FR">
              <a:ea typeface="ＭＳ Ｐゴシック" charset="0"/>
            </a:endParaRPr>
          </a:p>
        </p:txBody>
      </p:sp>
      <p:sp>
        <p:nvSpPr>
          <p:cNvPr id="1536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21DD579F-5617-4EE1-AA1A-595C4920A804}" type="slidenum">
              <a:rPr lang="en-GB" altLang="en-US" smtClean="0"/>
              <a:pPr/>
              <a:t>23</a:t>
            </a:fld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10829463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363" name="Notes Placeholder 2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fr-FR">
              <a:ea typeface="ＭＳ Ｐゴシック" charset="0"/>
            </a:endParaRPr>
          </a:p>
        </p:txBody>
      </p:sp>
      <p:sp>
        <p:nvSpPr>
          <p:cNvPr id="1536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21DD579F-5617-4EE1-AA1A-595C4920A804}" type="slidenum">
              <a:rPr lang="en-GB" altLang="en-US" smtClean="0"/>
              <a:pPr/>
              <a:t>25</a:t>
            </a:fld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4167354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363" name="Notes Placeholder 2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fr-FR">
              <a:ea typeface="ＭＳ Ｐゴシック" charset="0"/>
            </a:endParaRPr>
          </a:p>
        </p:txBody>
      </p:sp>
      <p:sp>
        <p:nvSpPr>
          <p:cNvPr id="1536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21DD579F-5617-4EE1-AA1A-595C4920A804}" type="slidenum">
              <a:rPr lang="en-GB" altLang="en-US" smtClean="0"/>
              <a:pPr/>
              <a:t>26</a:t>
            </a:fld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233967364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>
            <a:extLst>
              <a:ext uri="{FF2B5EF4-FFF2-40B4-BE49-F238E27FC236}">
                <a16:creationId xmlns:a16="http://schemas.microsoft.com/office/drawing/2014/main" id="{F5A97472-EC03-4D7D-83E3-CEB2B72B237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defRPr/>
            </a:pPr>
            <a:fld id="{0FEA961F-7B49-4522-A1C1-B7A24E4FD7B0}" type="slidenum">
              <a:rPr lang="en-GB" altLang="fr-FR" smtClean="0"/>
              <a:pPr>
                <a:defRPr/>
              </a:pPr>
              <a:t>33</a:t>
            </a:fld>
            <a:endParaRPr lang="en-GB" altLang="fr-FR"/>
          </a:p>
        </p:txBody>
      </p:sp>
      <p:sp>
        <p:nvSpPr>
          <p:cNvPr id="33795" name="Rectangle 2">
            <a:extLst>
              <a:ext uri="{FF2B5EF4-FFF2-40B4-BE49-F238E27FC236}">
                <a16:creationId xmlns:a16="http://schemas.microsoft.com/office/drawing/2014/main" id="{8F008C60-1758-464B-BF4C-8243D89D71C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6" name="Rectangle 3">
            <a:extLst>
              <a:ext uri="{FF2B5EF4-FFF2-40B4-BE49-F238E27FC236}">
                <a16:creationId xmlns:a16="http://schemas.microsoft.com/office/drawing/2014/main" id="{359B0BD4-262D-431D-AAC8-BEE15565282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defRPr/>
            </a:pPr>
            <a:endParaRPr lang="en-US"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857886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363" name="Notes Placeholder 2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fr-FR">
              <a:ea typeface="ＭＳ Ｐゴシック" charset="0"/>
            </a:endParaRPr>
          </a:p>
        </p:txBody>
      </p:sp>
      <p:sp>
        <p:nvSpPr>
          <p:cNvPr id="1536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21DD579F-5617-4EE1-AA1A-595C4920A804}" type="slidenum">
              <a:rPr lang="en-GB" altLang="en-US" smtClean="0"/>
              <a:pPr/>
              <a:t>35</a:t>
            </a:fld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288575473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363" name="Notes Placeholder 2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fr-FR">
              <a:ea typeface="ＭＳ Ｐゴシック" charset="0"/>
            </a:endParaRPr>
          </a:p>
        </p:txBody>
      </p:sp>
      <p:sp>
        <p:nvSpPr>
          <p:cNvPr id="1536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21DD579F-5617-4EE1-AA1A-595C4920A804}" type="slidenum">
              <a:rPr lang="en-GB" altLang="en-US" smtClean="0"/>
              <a:pPr/>
              <a:t>36</a:t>
            </a:fld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18907157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>
            <a:extLst>
              <a:ext uri="{FF2B5EF4-FFF2-40B4-BE49-F238E27FC236}">
                <a16:creationId xmlns:a16="http://schemas.microsoft.com/office/drawing/2014/main" id="{F5A97472-EC03-4D7D-83E3-CEB2B72B237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defRPr/>
            </a:pPr>
            <a:fld id="{0FEA961F-7B49-4522-A1C1-B7A24E4FD7B0}" type="slidenum">
              <a:rPr lang="en-GB" altLang="fr-FR" smtClean="0"/>
              <a:pPr>
                <a:defRPr/>
              </a:pPr>
              <a:t>3</a:t>
            </a:fld>
            <a:endParaRPr lang="en-GB" altLang="fr-FR"/>
          </a:p>
        </p:txBody>
      </p:sp>
      <p:sp>
        <p:nvSpPr>
          <p:cNvPr id="33795" name="Rectangle 2">
            <a:extLst>
              <a:ext uri="{FF2B5EF4-FFF2-40B4-BE49-F238E27FC236}">
                <a16:creationId xmlns:a16="http://schemas.microsoft.com/office/drawing/2014/main" id="{8F008C60-1758-464B-BF4C-8243D89D71C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6" name="Rectangle 3">
            <a:extLst>
              <a:ext uri="{FF2B5EF4-FFF2-40B4-BE49-F238E27FC236}">
                <a16:creationId xmlns:a16="http://schemas.microsoft.com/office/drawing/2014/main" id="{359B0BD4-262D-431D-AAC8-BEE15565282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defRPr/>
            </a:pPr>
            <a:endParaRPr lang="en-US"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364703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363" name="Notes Placeholder 2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fr-FR">
              <a:ea typeface="ＭＳ Ｐゴシック" charset="0"/>
            </a:endParaRPr>
          </a:p>
        </p:txBody>
      </p:sp>
      <p:sp>
        <p:nvSpPr>
          <p:cNvPr id="1536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21DD579F-5617-4EE1-AA1A-595C4920A804}" type="slidenum">
              <a:rPr lang="en-GB" altLang="en-US" smtClean="0"/>
              <a:pPr/>
              <a:t>37</a:t>
            </a:fld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135381039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363" name="Notes Placeholder 2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fr-FR">
              <a:ea typeface="ＭＳ Ｐゴシック" charset="0"/>
            </a:endParaRPr>
          </a:p>
        </p:txBody>
      </p:sp>
      <p:sp>
        <p:nvSpPr>
          <p:cNvPr id="1536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21DD579F-5617-4EE1-AA1A-595C4920A804}" type="slidenum">
              <a:rPr lang="en-GB" altLang="en-US" smtClean="0"/>
              <a:pPr/>
              <a:t>39</a:t>
            </a:fld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192858905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363" name="Notes Placeholder 2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fr-FR">
              <a:ea typeface="ＭＳ Ｐゴシック" charset="0"/>
            </a:endParaRPr>
          </a:p>
        </p:txBody>
      </p:sp>
      <p:sp>
        <p:nvSpPr>
          <p:cNvPr id="1536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21DD579F-5617-4EE1-AA1A-595C4920A804}" type="slidenum">
              <a:rPr lang="en-GB" altLang="en-US" smtClean="0"/>
              <a:pPr/>
              <a:t>40</a:t>
            </a:fld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04758398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>
            <a:extLst>
              <a:ext uri="{FF2B5EF4-FFF2-40B4-BE49-F238E27FC236}">
                <a16:creationId xmlns:a16="http://schemas.microsoft.com/office/drawing/2014/main" id="{F5A97472-EC03-4D7D-83E3-CEB2B72B237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defRPr/>
            </a:pPr>
            <a:fld id="{0FEA961F-7B49-4522-A1C1-B7A24E4FD7B0}" type="slidenum">
              <a:rPr lang="en-GB" altLang="fr-FR" smtClean="0"/>
              <a:pPr>
                <a:defRPr/>
              </a:pPr>
              <a:t>47</a:t>
            </a:fld>
            <a:endParaRPr lang="en-GB" altLang="fr-FR"/>
          </a:p>
        </p:txBody>
      </p:sp>
      <p:sp>
        <p:nvSpPr>
          <p:cNvPr id="33795" name="Rectangle 2">
            <a:extLst>
              <a:ext uri="{FF2B5EF4-FFF2-40B4-BE49-F238E27FC236}">
                <a16:creationId xmlns:a16="http://schemas.microsoft.com/office/drawing/2014/main" id="{8F008C60-1758-464B-BF4C-8243D89D71C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6" name="Rectangle 3">
            <a:extLst>
              <a:ext uri="{FF2B5EF4-FFF2-40B4-BE49-F238E27FC236}">
                <a16:creationId xmlns:a16="http://schemas.microsoft.com/office/drawing/2014/main" id="{359B0BD4-262D-431D-AAC8-BEE15565282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defRPr/>
            </a:pPr>
            <a:endParaRPr lang="en-US"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243704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>
            <a:extLst>
              <a:ext uri="{FF2B5EF4-FFF2-40B4-BE49-F238E27FC236}">
                <a16:creationId xmlns:a16="http://schemas.microsoft.com/office/drawing/2014/main" id="{F5A97472-EC03-4D7D-83E3-CEB2B72B237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defRPr/>
            </a:pPr>
            <a:fld id="{0FEA961F-7B49-4522-A1C1-B7A24E4FD7B0}" type="slidenum">
              <a:rPr lang="en-GB" altLang="fr-FR" smtClean="0"/>
              <a:pPr>
                <a:defRPr/>
              </a:pPr>
              <a:t>50</a:t>
            </a:fld>
            <a:endParaRPr lang="en-GB" altLang="fr-FR"/>
          </a:p>
        </p:txBody>
      </p:sp>
      <p:sp>
        <p:nvSpPr>
          <p:cNvPr id="33795" name="Rectangle 2">
            <a:extLst>
              <a:ext uri="{FF2B5EF4-FFF2-40B4-BE49-F238E27FC236}">
                <a16:creationId xmlns:a16="http://schemas.microsoft.com/office/drawing/2014/main" id="{8F008C60-1758-464B-BF4C-8243D89D71C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6" name="Rectangle 3">
            <a:extLst>
              <a:ext uri="{FF2B5EF4-FFF2-40B4-BE49-F238E27FC236}">
                <a16:creationId xmlns:a16="http://schemas.microsoft.com/office/drawing/2014/main" id="{359B0BD4-262D-431D-AAC8-BEE15565282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defRPr/>
            </a:pPr>
            <a:endParaRPr lang="en-US"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89485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315" name="Notes Placeholder 2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fr-FR">
              <a:ea typeface="ＭＳ Ｐゴシック" charset="0"/>
            </a:endParaRPr>
          </a:p>
        </p:txBody>
      </p:sp>
      <p:sp>
        <p:nvSpPr>
          <p:cNvPr id="1331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1C1906DC-366B-4FD1-8315-93A469D13558}" type="slidenum">
              <a:rPr lang="en-GB" altLang="en-US" smtClean="0"/>
              <a:pPr/>
              <a:t>4</a:t>
            </a:fld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4590736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315" name="Notes Placeholder 2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fr-FR">
              <a:ea typeface="ＭＳ Ｐゴシック" charset="0"/>
            </a:endParaRPr>
          </a:p>
        </p:txBody>
      </p:sp>
      <p:sp>
        <p:nvSpPr>
          <p:cNvPr id="1331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1C1906DC-366B-4FD1-8315-93A469D13558}" type="slidenum">
              <a:rPr lang="en-GB" altLang="en-US" smtClean="0"/>
              <a:pPr/>
              <a:t>5</a:t>
            </a:fld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26677049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>
            <a:extLst>
              <a:ext uri="{FF2B5EF4-FFF2-40B4-BE49-F238E27FC236}">
                <a16:creationId xmlns:a16="http://schemas.microsoft.com/office/drawing/2014/main" id="{F5A97472-EC03-4D7D-83E3-CEB2B72B237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defRPr/>
            </a:pPr>
            <a:fld id="{0FEA961F-7B49-4522-A1C1-B7A24E4FD7B0}" type="slidenum">
              <a:rPr lang="en-GB" altLang="fr-FR" smtClean="0"/>
              <a:pPr>
                <a:defRPr/>
              </a:pPr>
              <a:t>6</a:t>
            </a:fld>
            <a:endParaRPr lang="en-GB" altLang="fr-FR"/>
          </a:p>
        </p:txBody>
      </p:sp>
      <p:sp>
        <p:nvSpPr>
          <p:cNvPr id="33795" name="Rectangle 2">
            <a:extLst>
              <a:ext uri="{FF2B5EF4-FFF2-40B4-BE49-F238E27FC236}">
                <a16:creationId xmlns:a16="http://schemas.microsoft.com/office/drawing/2014/main" id="{8F008C60-1758-464B-BF4C-8243D89D71C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6" name="Rectangle 3">
            <a:extLst>
              <a:ext uri="{FF2B5EF4-FFF2-40B4-BE49-F238E27FC236}">
                <a16:creationId xmlns:a16="http://schemas.microsoft.com/office/drawing/2014/main" id="{359B0BD4-262D-431D-AAC8-BEE15565282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defRPr/>
            </a:pPr>
            <a:endParaRPr lang="en-US"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04163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363" name="Notes Placeholder 2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fr-FR">
              <a:ea typeface="ＭＳ Ｐゴシック" charset="0"/>
            </a:endParaRPr>
          </a:p>
        </p:txBody>
      </p:sp>
      <p:sp>
        <p:nvSpPr>
          <p:cNvPr id="1536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21DD579F-5617-4EE1-AA1A-595C4920A804}" type="slidenum">
              <a:rPr lang="en-GB" altLang="en-US" smtClean="0"/>
              <a:pPr/>
              <a:t>7</a:t>
            </a:fld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710606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363" name="Notes Placeholder 2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fr-FR">
              <a:ea typeface="ＭＳ Ｐゴシック" charset="0"/>
            </a:endParaRPr>
          </a:p>
        </p:txBody>
      </p:sp>
      <p:sp>
        <p:nvSpPr>
          <p:cNvPr id="1536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21DD579F-5617-4EE1-AA1A-595C4920A804}" type="slidenum">
              <a:rPr lang="en-GB" altLang="en-US" smtClean="0"/>
              <a:pPr/>
              <a:t>8</a:t>
            </a:fld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4404995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363" name="Notes Placeholder 2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fr-FR">
              <a:ea typeface="ＭＳ Ｐゴシック" charset="0"/>
            </a:endParaRPr>
          </a:p>
        </p:txBody>
      </p:sp>
      <p:sp>
        <p:nvSpPr>
          <p:cNvPr id="1536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21DD579F-5617-4EE1-AA1A-595C4920A804}" type="slidenum">
              <a:rPr lang="en-GB" altLang="en-US" smtClean="0"/>
              <a:pPr/>
              <a:t>9</a:t>
            </a:fld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20344825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363" name="Notes Placeholder 2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fr-FR">
              <a:ea typeface="ＭＳ Ｐゴシック" charset="0"/>
            </a:endParaRPr>
          </a:p>
        </p:txBody>
      </p:sp>
      <p:sp>
        <p:nvSpPr>
          <p:cNvPr id="1536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21DD579F-5617-4EE1-AA1A-595C4920A804}" type="slidenum">
              <a:rPr lang="en-GB" altLang="en-US" smtClean="0"/>
              <a:pPr/>
              <a:t>11</a:t>
            </a:fld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21763336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 bwMode="auto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3"/>
          <p:cNvSpPr>
            <a:spLocks noChangeArrowheads="1"/>
          </p:cNvSpPr>
          <p:nvPr/>
        </p:nvSpPr>
        <p:spPr bwMode="auto">
          <a:xfrm>
            <a:off x="0" y="5365750"/>
            <a:ext cx="9140825" cy="665163"/>
          </a:xfrm>
          <a:prstGeom prst="rect">
            <a:avLst/>
          </a:prstGeom>
          <a:solidFill>
            <a:srgbClr val="003E7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 smtClean="0">
              <a:ea typeface="+mn-ea"/>
            </a:endParaRPr>
          </a:p>
        </p:txBody>
      </p:sp>
      <p:sp>
        <p:nvSpPr>
          <p:cNvPr id="5" name="Rectangle 14"/>
          <p:cNvSpPr>
            <a:spLocks noChangeArrowheads="1"/>
          </p:cNvSpPr>
          <p:nvPr/>
        </p:nvSpPr>
        <p:spPr bwMode="auto">
          <a:xfrm>
            <a:off x="0" y="6030913"/>
            <a:ext cx="9140825" cy="173037"/>
          </a:xfrm>
          <a:prstGeom prst="rect">
            <a:avLst/>
          </a:prstGeom>
          <a:solidFill>
            <a:srgbClr val="6AADE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 smtClean="0">
              <a:ea typeface="+mn-ea"/>
            </a:endParaRPr>
          </a:p>
        </p:txBody>
      </p:sp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84175" y="2016125"/>
            <a:ext cx="8374063" cy="576263"/>
          </a:xfrm>
        </p:spPr>
        <p:txBody>
          <a:bodyPr/>
          <a:lstStyle>
            <a:lvl1pPr>
              <a:defRPr sz="3600"/>
            </a:lvl1pPr>
          </a:lstStyle>
          <a:p>
            <a:pPr lvl="0"/>
            <a:r>
              <a:rPr lang="en-GB" altLang="en-US" noProof="0" smtClean="0"/>
              <a:t>Click to edit Master title style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84175" y="2774950"/>
            <a:ext cx="8374063" cy="539750"/>
          </a:xfrm>
        </p:spPr>
        <p:txBody>
          <a:bodyPr/>
          <a:lstStyle>
            <a:lvl1pPr marL="0" indent="0">
              <a:buFontTx/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GB" altLang="en-US" noProof="0" smtClean="0"/>
              <a:t>Click to edit Master subtitle style</a:t>
            </a:r>
          </a:p>
        </p:txBody>
      </p:sp>
      <p:sp>
        <p:nvSpPr>
          <p:cNvPr id="6" name="Rectangle 10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862888" y="6448425"/>
            <a:ext cx="900112" cy="17938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0173930-9A3E-4B07-AC82-39E188B5179A}" type="slidenum">
              <a:rPr lang="en-GB" altLang="fr-FR"/>
              <a:pPr/>
              <a:t>‹#›</a:t>
            </a:fld>
            <a:endParaRPr lang="en-GB" altLang="fr-FR"/>
          </a:p>
        </p:txBody>
      </p:sp>
    </p:spTree>
    <p:extLst>
      <p:ext uri="{BB962C8B-B14F-4D97-AF65-F5344CB8AC3E}">
        <p14:creationId xmlns:p14="http://schemas.microsoft.com/office/powerpoint/2010/main" val="32641266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CF98519-F6B6-4A75-B6BE-48DB73D79B66}" type="slidenum">
              <a:rPr lang="en-GB" altLang="fr-FR"/>
              <a:pPr/>
              <a:t>‹#›</a:t>
            </a:fld>
            <a:endParaRPr lang="en-GB" altLang="fr-FR"/>
          </a:p>
        </p:txBody>
      </p:sp>
    </p:spTree>
    <p:extLst>
      <p:ext uri="{BB962C8B-B14F-4D97-AF65-F5344CB8AC3E}">
        <p14:creationId xmlns:p14="http://schemas.microsoft.com/office/powerpoint/2010/main" val="24646435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65913" y="398463"/>
            <a:ext cx="2093912" cy="537686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4175" y="398463"/>
            <a:ext cx="6129338" cy="537686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F0DA04D-43F7-4A4D-A0F8-693058BC9DBF}" type="slidenum">
              <a:rPr lang="en-GB" altLang="fr-FR"/>
              <a:pPr/>
              <a:t>‹#›</a:t>
            </a:fld>
            <a:endParaRPr lang="en-GB" altLang="fr-FR"/>
          </a:p>
        </p:txBody>
      </p:sp>
    </p:spTree>
    <p:extLst>
      <p:ext uri="{BB962C8B-B14F-4D97-AF65-F5344CB8AC3E}">
        <p14:creationId xmlns:p14="http://schemas.microsoft.com/office/powerpoint/2010/main" val="9399900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B3DD233-E6F4-4296-AAB2-84647D6E409C}" type="slidenum">
              <a:rPr lang="en-GB" altLang="fr-FR"/>
              <a:pPr/>
              <a:t>‹#›</a:t>
            </a:fld>
            <a:endParaRPr lang="en-GB" altLang="fr-FR"/>
          </a:p>
        </p:txBody>
      </p:sp>
    </p:spTree>
    <p:extLst>
      <p:ext uri="{BB962C8B-B14F-4D97-AF65-F5344CB8AC3E}">
        <p14:creationId xmlns:p14="http://schemas.microsoft.com/office/powerpoint/2010/main" val="11935791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DFA93D9-5C65-455D-AA30-B09771340E69}" type="slidenum">
              <a:rPr lang="en-GB" altLang="fr-FR"/>
              <a:pPr/>
              <a:t>‹#›</a:t>
            </a:fld>
            <a:endParaRPr lang="en-GB" altLang="fr-FR"/>
          </a:p>
        </p:txBody>
      </p:sp>
    </p:spTree>
    <p:extLst>
      <p:ext uri="{BB962C8B-B14F-4D97-AF65-F5344CB8AC3E}">
        <p14:creationId xmlns:p14="http://schemas.microsoft.com/office/powerpoint/2010/main" val="7640205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4175" y="1708150"/>
            <a:ext cx="4110038" cy="40671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6613" y="1708150"/>
            <a:ext cx="4111625" cy="40671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DEBE964-3514-452D-A6C9-E4DBBFA09F0A}" type="slidenum">
              <a:rPr lang="en-GB" altLang="fr-FR"/>
              <a:pPr/>
              <a:t>‹#›</a:t>
            </a:fld>
            <a:endParaRPr lang="en-GB" altLang="fr-FR"/>
          </a:p>
        </p:txBody>
      </p:sp>
    </p:spTree>
    <p:extLst>
      <p:ext uri="{BB962C8B-B14F-4D97-AF65-F5344CB8AC3E}">
        <p14:creationId xmlns:p14="http://schemas.microsoft.com/office/powerpoint/2010/main" val="36966881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B71CB09-CFB3-47FA-A252-B97174A0E10A}" type="slidenum">
              <a:rPr lang="en-GB" altLang="fr-FR"/>
              <a:pPr/>
              <a:t>‹#›</a:t>
            </a:fld>
            <a:endParaRPr lang="en-GB" altLang="fr-FR"/>
          </a:p>
        </p:txBody>
      </p:sp>
    </p:spTree>
    <p:extLst>
      <p:ext uri="{BB962C8B-B14F-4D97-AF65-F5344CB8AC3E}">
        <p14:creationId xmlns:p14="http://schemas.microsoft.com/office/powerpoint/2010/main" val="34549442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87888B6-B978-4FAE-97C4-B8723E44D7EF}" type="slidenum">
              <a:rPr lang="en-GB" altLang="fr-FR"/>
              <a:pPr/>
              <a:t>‹#›</a:t>
            </a:fld>
            <a:endParaRPr lang="en-GB" altLang="fr-FR"/>
          </a:p>
        </p:txBody>
      </p:sp>
    </p:spTree>
    <p:extLst>
      <p:ext uri="{BB962C8B-B14F-4D97-AF65-F5344CB8AC3E}">
        <p14:creationId xmlns:p14="http://schemas.microsoft.com/office/powerpoint/2010/main" val="37304133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614F561-4190-40A4-8402-C8E7841CA159}" type="slidenum">
              <a:rPr lang="en-GB" altLang="fr-FR"/>
              <a:pPr/>
              <a:t>‹#›</a:t>
            </a:fld>
            <a:endParaRPr lang="en-GB" altLang="fr-FR"/>
          </a:p>
        </p:txBody>
      </p:sp>
    </p:spTree>
    <p:extLst>
      <p:ext uri="{BB962C8B-B14F-4D97-AF65-F5344CB8AC3E}">
        <p14:creationId xmlns:p14="http://schemas.microsoft.com/office/powerpoint/2010/main" val="19279723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13B474F-B20F-4F3F-B0BC-09C962CB5BDA}" type="slidenum">
              <a:rPr lang="en-GB" altLang="fr-FR"/>
              <a:pPr/>
              <a:t>‹#›</a:t>
            </a:fld>
            <a:endParaRPr lang="en-GB" altLang="fr-FR"/>
          </a:p>
        </p:txBody>
      </p:sp>
    </p:spTree>
    <p:extLst>
      <p:ext uri="{BB962C8B-B14F-4D97-AF65-F5344CB8AC3E}">
        <p14:creationId xmlns:p14="http://schemas.microsoft.com/office/powerpoint/2010/main" val="13451678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96816D1-A139-4C6D-9181-C9A3485E1AE9}" type="slidenum">
              <a:rPr lang="en-GB" altLang="fr-FR"/>
              <a:pPr/>
              <a:t>‹#›</a:t>
            </a:fld>
            <a:endParaRPr lang="en-GB" altLang="fr-FR"/>
          </a:p>
        </p:txBody>
      </p:sp>
    </p:spTree>
    <p:extLst>
      <p:ext uri="{BB962C8B-B14F-4D97-AF65-F5344CB8AC3E}">
        <p14:creationId xmlns:p14="http://schemas.microsoft.com/office/powerpoint/2010/main" val="25634365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84175" y="398463"/>
            <a:ext cx="8375650" cy="423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4175" y="1708150"/>
            <a:ext cx="8374063" cy="4067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862888" y="6451600"/>
            <a:ext cx="900112" cy="179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000">
                <a:solidFill>
                  <a:schemeClr val="tx2"/>
                </a:solidFill>
              </a:defRPr>
            </a:lvl1pPr>
          </a:lstStyle>
          <a:p>
            <a:fld id="{1956BC44-8BB9-485F-B37C-AB3C89781DD6}" type="slidenum">
              <a:rPr lang="en-GB" altLang="fr-FR"/>
              <a:pPr/>
              <a:t>‹#›</a:t>
            </a:fld>
            <a:endParaRPr lang="en-GB" alt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23" r:id="rId1"/>
    <p:sldLayoutId id="2147483913" r:id="rId2"/>
    <p:sldLayoutId id="2147483914" r:id="rId3"/>
    <p:sldLayoutId id="2147483915" r:id="rId4"/>
    <p:sldLayoutId id="2147483916" r:id="rId5"/>
    <p:sldLayoutId id="2147483917" r:id="rId6"/>
    <p:sldLayoutId id="2147483918" r:id="rId7"/>
    <p:sldLayoutId id="2147483919" r:id="rId8"/>
    <p:sldLayoutId id="2147483920" r:id="rId9"/>
    <p:sldLayoutId id="2147483921" r:id="rId10"/>
    <p:sldLayoutId id="2147483922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+mj-lt"/>
          <a:ea typeface="ＭＳ Ｐゴシック" charset="0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charset="0"/>
          <a:ea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charset="0"/>
          <a:ea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charset="0"/>
          <a:ea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charset="0"/>
          <a:ea typeface="ＭＳ Ｐゴシック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charset="0"/>
        </a:defRPr>
      </a:lvl9pPr>
    </p:titleStyle>
    <p:bodyStyle>
      <a:lvl1pPr marL="269875" indent="-269875" algn="l" rtl="0" eaLnBrk="0" fontAlgn="base" hangingPunct="0">
        <a:spcBef>
          <a:spcPct val="0"/>
        </a:spcBef>
        <a:spcAft>
          <a:spcPct val="75000"/>
        </a:spcAft>
        <a:buChar char="•"/>
        <a:defRPr sz="2000">
          <a:solidFill>
            <a:schemeClr val="tx1"/>
          </a:solidFill>
          <a:latin typeface="+mn-lt"/>
          <a:ea typeface="ＭＳ Ｐゴシック" charset="0"/>
          <a:cs typeface="+mn-cs"/>
        </a:defRPr>
      </a:lvl1pPr>
      <a:lvl2pPr marL="538163" indent="-266700" algn="l" rtl="0" eaLnBrk="0" fontAlgn="base" hangingPunct="0">
        <a:spcBef>
          <a:spcPct val="0"/>
        </a:spcBef>
        <a:spcAft>
          <a:spcPct val="75000"/>
        </a:spcAft>
        <a:buChar char="•"/>
        <a:defRPr sz="2000">
          <a:solidFill>
            <a:schemeClr val="tx1"/>
          </a:solidFill>
          <a:latin typeface="+mn-lt"/>
          <a:ea typeface="ＭＳ Ｐゴシック" charset="0"/>
        </a:defRPr>
      </a:lvl2pPr>
      <a:lvl3pPr marL="809625" indent="-269875" algn="l" rtl="0" eaLnBrk="0" fontAlgn="base" hangingPunct="0">
        <a:spcBef>
          <a:spcPct val="0"/>
        </a:spcBef>
        <a:spcAft>
          <a:spcPct val="75000"/>
        </a:spcAft>
        <a:buChar char="•"/>
        <a:defRPr sz="2000">
          <a:solidFill>
            <a:schemeClr val="tx1"/>
          </a:solidFill>
          <a:latin typeface="+mn-lt"/>
          <a:ea typeface="ＭＳ Ｐゴシック" charset="0"/>
        </a:defRPr>
      </a:lvl3pPr>
      <a:lvl4pPr marL="1079500" indent="-268288" algn="l" rtl="0" eaLnBrk="0" fontAlgn="base" hangingPunct="0">
        <a:spcBef>
          <a:spcPct val="0"/>
        </a:spcBef>
        <a:spcAft>
          <a:spcPct val="75000"/>
        </a:spcAft>
        <a:buChar char="•"/>
        <a:defRPr sz="2000">
          <a:solidFill>
            <a:schemeClr val="tx1"/>
          </a:solidFill>
          <a:latin typeface="+mn-lt"/>
          <a:ea typeface="ＭＳ Ｐゴシック" charset="0"/>
        </a:defRPr>
      </a:lvl4pPr>
      <a:lvl5pPr marL="1350963" indent="-269875" algn="l" rtl="0" eaLnBrk="0" fontAlgn="base" hangingPunct="0">
        <a:spcBef>
          <a:spcPct val="0"/>
        </a:spcBef>
        <a:spcAft>
          <a:spcPct val="75000"/>
        </a:spcAft>
        <a:buChar char="•"/>
        <a:defRPr sz="2000">
          <a:solidFill>
            <a:schemeClr val="tx1"/>
          </a:solidFill>
          <a:latin typeface="+mn-lt"/>
          <a:ea typeface="ＭＳ Ｐゴシック" charset="0"/>
        </a:defRPr>
      </a:lvl5pPr>
      <a:lvl6pPr marL="1808163" indent="-269875" algn="l" rtl="0" fontAlgn="base">
        <a:spcBef>
          <a:spcPct val="0"/>
        </a:spcBef>
        <a:spcAft>
          <a:spcPct val="75000"/>
        </a:spcAft>
        <a:buChar char="•"/>
        <a:defRPr sz="2000">
          <a:solidFill>
            <a:schemeClr val="tx1"/>
          </a:solidFill>
          <a:latin typeface="+mn-lt"/>
        </a:defRPr>
      </a:lvl6pPr>
      <a:lvl7pPr marL="2265363" indent="-269875" algn="l" rtl="0" fontAlgn="base">
        <a:spcBef>
          <a:spcPct val="0"/>
        </a:spcBef>
        <a:spcAft>
          <a:spcPct val="75000"/>
        </a:spcAft>
        <a:buChar char="•"/>
        <a:defRPr sz="2000">
          <a:solidFill>
            <a:schemeClr val="tx1"/>
          </a:solidFill>
          <a:latin typeface="+mn-lt"/>
        </a:defRPr>
      </a:lvl7pPr>
      <a:lvl8pPr marL="2722563" indent="-269875" algn="l" rtl="0" fontAlgn="base">
        <a:spcBef>
          <a:spcPct val="0"/>
        </a:spcBef>
        <a:spcAft>
          <a:spcPct val="75000"/>
        </a:spcAft>
        <a:buChar char="•"/>
        <a:defRPr sz="2000">
          <a:solidFill>
            <a:schemeClr val="tx1"/>
          </a:solidFill>
          <a:latin typeface="+mn-lt"/>
        </a:defRPr>
      </a:lvl8pPr>
      <a:lvl9pPr marL="3179763" indent="-269875" algn="l" rtl="0" fontAlgn="base">
        <a:spcBef>
          <a:spcPct val="0"/>
        </a:spcBef>
        <a:spcAft>
          <a:spcPct val="75000"/>
        </a:spcAft>
        <a:buChar char="•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8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4"/>
          <p:cNvSpPr>
            <a:spLocks noChangeArrowheads="1"/>
          </p:cNvSpPr>
          <p:nvPr/>
        </p:nvSpPr>
        <p:spPr bwMode="auto">
          <a:xfrm>
            <a:off x="274638" y="5532097"/>
            <a:ext cx="8594725" cy="274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>
              <a:defRPr/>
            </a:pPr>
            <a:r>
              <a:rPr lang="en-GB" altLang="fr-FR" sz="1600" b="1" dirty="0" smtClean="0">
                <a:solidFill>
                  <a:schemeClr val="tx2"/>
                </a:solidFill>
              </a:rPr>
              <a:t>nf323@mrao.cam.ac.uk – University of Cambridge – Astrophysics Group</a:t>
            </a:r>
          </a:p>
        </p:txBody>
      </p:sp>
      <p:sp>
        <p:nvSpPr>
          <p:cNvPr id="7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91149" y="2075183"/>
            <a:ext cx="8578484" cy="1628134"/>
          </a:xfrm>
        </p:spPr>
        <p:txBody>
          <a:bodyPr/>
          <a:lstStyle/>
          <a:p>
            <a:pPr algn="ctr">
              <a:defRPr/>
            </a:pPr>
            <a:r>
              <a:rPr lang="en-GB" altLang="fr-FR" sz="3200" dirty="0" smtClean="0">
                <a:solidFill>
                  <a:schemeClr val="bg1"/>
                </a:solidFill>
                <a:ea typeface="ＭＳ Ｐゴシック" pitchFamily="34" charset="-128"/>
              </a:rPr>
              <a:t>REACH antenna meeting</a:t>
            </a:r>
            <a:br>
              <a:rPr lang="en-GB" altLang="fr-FR" sz="3200" dirty="0" smtClean="0">
                <a:solidFill>
                  <a:schemeClr val="bg1"/>
                </a:solidFill>
                <a:ea typeface="ＭＳ Ｐゴシック" pitchFamily="34" charset="-128"/>
              </a:rPr>
            </a:br>
            <a:r>
              <a:rPr lang="en-GB" altLang="fr-FR" sz="3200" dirty="0">
                <a:solidFill>
                  <a:schemeClr val="bg1"/>
                </a:solidFill>
                <a:ea typeface="ＭＳ Ｐゴシック" pitchFamily="34" charset="-128"/>
              </a:rPr>
              <a:t>-</a:t>
            </a:r>
            <a:r>
              <a:rPr lang="en-GB" altLang="fr-FR" sz="3200" dirty="0" smtClean="0">
                <a:solidFill>
                  <a:schemeClr val="bg1"/>
                </a:solidFill>
                <a:ea typeface="ＭＳ Ｐゴシック" pitchFamily="34" charset="-128"/>
              </a:rPr>
              <a:t/>
            </a:r>
            <a:br>
              <a:rPr lang="en-GB" altLang="fr-FR" sz="3200" dirty="0" smtClean="0">
                <a:solidFill>
                  <a:schemeClr val="bg1"/>
                </a:solidFill>
                <a:ea typeface="ＭＳ Ｐゴシック" pitchFamily="34" charset="-128"/>
              </a:rPr>
            </a:br>
            <a:r>
              <a:rPr lang="en-GB" altLang="fr-FR" sz="3200" dirty="0" smtClean="0">
                <a:solidFill>
                  <a:schemeClr val="bg1"/>
                </a:solidFill>
                <a:ea typeface="ＭＳ Ｐゴシック" pitchFamily="34" charset="-128"/>
              </a:rPr>
              <a:t>Figures of merit - </a:t>
            </a:r>
            <a:r>
              <a:rPr lang="en-GB" altLang="fr-FR" sz="3200" dirty="0" smtClean="0"/>
              <a:t>Dual ridged horn</a:t>
            </a:r>
            <a:endParaRPr lang="en-GB" altLang="fr-FR" sz="3200" dirty="0" smtClean="0">
              <a:solidFill>
                <a:schemeClr val="bg1"/>
              </a:solidFill>
              <a:ea typeface="ＭＳ Ｐゴシック" pitchFamily="34" charset="-128"/>
            </a:endParaRP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1893887" y="4343390"/>
            <a:ext cx="5356225" cy="3657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>
              <a:defRPr/>
            </a:pPr>
            <a:r>
              <a:rPr lang="en-GB" altLang="fr-FR" sz="2000" b="1" dirty="0" smtClean="0">
                <a:solidFill>
                  <a:schemeClr val="tx2"/>
                </a:solidFill>
              </a:rPr>
              <a:t>Nicolas Fagnoni</a:t>
            </a:r>
            <a:r>
              <a:rPr lang="en-GB" altLang="fr-FR" sz="2000" b="1" dirty="0">
                <a:solidFill>
                  <a:schemeClr val="tx2"/>
                </a:solidFill>
              </a:rPr>
              <a:t> </a:t>
            </a:r>
            <a:r>
              <a:rPr lang="en-GB" altLang="fr-FR" sz="2000" b="1" dirty="0" smtClean="0">
                <a:solidFill>
                  <a:schemeClr val="tx2"/>
                </a:solidFill>
              </a:rPr>
              <a:t>– 26/08/2019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928" y="444846"/>
            <a:ext cx="8375650" cy="423862"/>
          </a:xfrm>
        </p:spPr>
        <p:txBody>
          <a:bodyPr/>
          <a:lstStyle/>
          <a:p>
            <a:r>
              <a:rPr lang="en-GB" sz="2800" dirty="0" smtClean="0"/>
              <a:t>Radiation efficiency and backlobe area</a:t>
            </a:r>
            <a:endParaRPr lang="en-GB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4522" y="1325903"/>
            <a:ext cx="5214955" cy="234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8550" r="7466"/>
          <a:stretch/>
        </p:blipFill>
        <p:spPr>
          <a:xfrm>
            <a:off x="4846317" y="3794756"/>
            <a:ext cx="4114754" cy="234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8122" r="7895"/>
          <a:stretch/>
        </p:blipFill>
        <p:spPr>
          <a:xfrm>
            <a:off x="274367" y="3786274"/>
            <a:ext cx="4114756" cy="2340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406609" y="3429000"/>
            <a:ext cx="1584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err="1" smtClean="0"/>
              <a:t>Tsoil</a:t>
            </a:r>
            <a:r>
              <a:rPr lang="en-GB" b="1" dirty="0" smtClean="0"/>
              <a:t> = 290 K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1560115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>
            <a:extLst/>
          </p:cNvPr>
          <p:cNvSpPr>
            <a:spLocks noGrp="1"/>
          </p:cNvSpPr>
          <p:nvPr>
            <p:ph type="title"/>
          </p:nvPr>
        </p:nvSpPr>
        <p:spPr>
          <a:xfrm>
            <a:off x="182563" y="398463"/>
            <a:ext cx="8869362" cy="423862"/>
          </a:xfrm>
        </p:spPr>
        <p:txBody>
          <a:bodyPr/>
          <a:lstStyle/>
          <a:p>
            <a:pPr>
              <a:defRPr/>
            </a:pPr>
            <a:r>
              <a:rPr lang="da-DK" altLang="fr-FR" sz="2800" dirty="0" smtClean="0">
                <a:ea typeface="ＭＳ Ｐゴシック" charset="0"/>
                <a:cs typeface="+mj-cs"/>
              </a:rPr>
              <a:t>Gain patterns – E-plane</a:t>
            </a:r>
            <a:endParaRPr lang="fr-FR" altLang="fr-FR" sz="2800" dirty="0">
              <a:ea typeface="ＭＳ Ｐゴシック" charset="0"/>
              <a:cs typeface="+mj-cs"/>
            </a:endParaRPr>
          </a:p>
        </p:txBody>
      </p:sp>
      <p:sp>
        <p:nvSpPr>
          <p:cNvPr id="3" name="Content Placeholder 2">
            <a:extLst/>
          </p:cNvPr>
          <p:cNvSpPr>
            <a:spLocks noGrp="1"/>
          </p:cNvSpPr>
          <p:nvPr>
            <p:ph idx="1"/>
          </p:nvPr>
        </p:nvSpPr>
        <p:spPr>
          <a:xfrm>
            <a:off x="285814" y="1465819"/>
            <a:ext cx="8374062" cy="822325"/>
          </a:xfrm>
        </p:spPr>
        <p:txBody>
          <a:bodyPr/>
          <a:lstStyle/>
          <a:p>
            <a:pPr marL="0" indent="0">
              <a:buFontTx/>
              <a:buNone/>
              <a:defRPr/>
            </a:pPr>
            <a:endParaRPr lang="en-GB" altLang="fr-FR" b="1" dirty="0">
              <a:ea typeface="ＭＳ Ｐゴシック" charset="0"/>
              <a:cs typeface="+mn-cs"/>
            </a:endParaRPr>
          </a:p>
          <a:p>
            <a:pPr>
              <a:defRPr/>
            </a:pPr>
            <a:endParaRPr lang="fr-FR" altLang="fr-FR" dirty="0">
              <a:ea typeface="ＭＳ Ｐゴシック" charset="0"/>
              <a:cs typeface="+mn-cs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618" y="1421764"/>
            <a:ext cx="4011505" cy="1800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8128" y="1417342"/>
            <a:ext cx="4011505" cy="1800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618" y="3957683"/>
            <a:ext cx="4011505" cy="1800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58129" y="3957683"/>
            <a:ext cx="4011504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125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>
            <a:extLst/>
          </p:cNvPr>
          <p:cNvSpPr>
            <a:spLocks noGrp="1"/>
          </p:cNvSpPr>
          <p:nvPr>
            <p:ph type="title"/>
          </p:nvPr>
        </p:nvSpPr>
        <p:spPr>
          <a:xfrm>
            <a:off x="182563" y="398463"/>
            <a:ext cx="8869362" cy="423862"/>
          </a:xfrm>
        </p:spPr>
        <p:txBody>
          <a:bodyPr/>
          <a:lstStyle/>
          <a:p>
            <a:pPr>
              <a:defRPr/>
            </a:pPr>
            <a:r>
              <a:rPr lang="da-DK" altLang="fr-FR" sz="2800" dirty="0" smtClean="0">
                <a:ea typeface="ＭＳ Ｐゴシック" charset="0"/>
                <a:cs typeface="+mj-cs"/>
              </a:rPr>
              <a:t>Gain patterns – H-plane</a:t>
            </a:r>
            <a:endParaRPr lang="fr-FR" altLang="fr-FR" sz="2800" dirty="0">
              <a:ea typeface="ＭＳ Ｐゴシック" charset="0"/>
              <a:cs typeface="+mj-cs"/>
            </a:endParaRPr>
          </a:p>
        </p:txBody>
      </p:sp>
      <p:sp>
        <p:nvSpPr>
          <p:cNvPr id="3" name="Content Placeholder 2">
            <a:extLst/>
          </p:cNvPr>
          <p:cNvSpPr>
            <a:spLocks noGrp="1"/>
          </p:cNvSpPr>
          <p:nvPr>
            <p:ph idx="1"/>
          </p:nvPr>
        </p:nvSpPr>
        <p:spPr>
          <a:xfrm>
            <a:off x="182563" y="1600200"/>
            <a:ext cx="8374062" cy="822325"/>
          </a:xfrm>
        </p:spPr>
        <p:txBody>
          <a:bodyPr/>
          <a:lstStyle/>
          <a:p>
            <a:pPr marL="0" indent="0">
              <a:buFontTx/>
              <a:buNone/>
              <a:defRPr/>
            </a:pPr>
            <a:endParaRPr lang="en-GB" altLang="fr-FR" b="1" dirty="0">
              <a:ea typeface="ＭＳ Ｐゴシック" charset="0"/>
              <a:cs typeface="+mn-cs"/>
            </a:endParaRPr>
          </a:p>
          <a:p>
            <a:pPr>
              <a:defRPr/>
            </a:pPr>
            <a:endParaRPr lang="fr-FR" altLang="fr-FR" dirty="0">
              <a:ea typeface="ＭＳ Ｐゴシック" charset="0"/>
              <a:cs typeface="+mn-c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090" y="1417342"/>
            <a:ext cx="4011504" cy="1800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4609" y="1417342"/>
            <a:ext cx="4011504" cy="1800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8090" y="3812359"/>
            <a:ext cx="4011505" cy="1800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54609" y="3812359"/>
            <a:ext cx="4011504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393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928" y="444846"/>
            <a:ext cx="8375650" cy="423862"/>
          </a:xfrm>
        </p:spPr>
        <p:txBody>
          <a:bodyPr/>
          <a:lstStyle/>
          <a:p>
            <a:r>
              <a:rPr lang="en-GB" sz="2800" dirty="0" smtClean="0"/>
              <a:t>Chromaticity</a:t>
            </a:r>
            <a:endParaRPr lang="en-GB" sz="2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5599" r="6685"/>
          <a:stretch/>
        </p:blipFill>
        <p:spPr>
          <a:xfrm>
            <a:off x="2423183" y="1363317"/>
            <a:ext cx="4297634" cy="234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86" y="3749024"/>
            <a:ext cx="4899455" cy="23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574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928" y="444846"/>
            <a:ext cx="8375650" cy="423862"/>
          </a:xfrm>
        </p:spPr>
        <p:txBody>
          <a:bodyPr/>
          <a:lstStyle/>
          <a:p>
            <a:r>
              <a:rPr lang="en-GB" sz="2800" dirty="0" smtClean="0"/>
              <a:t>Antenna temperature with sky model</a:t>
            </a:r>
            <a:endParaRPr lang="en-GB" sz="2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5599" r="4818"/>
          <a:stretch/>
        </p:blipFill>
        <p:spPr>
          <a:xfrm>
            <a:off x="182976" y="1454756"/>
            <a:ext cx="4389072" cy="2340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5600" r="6684"/>
          <a:stretch/>
        </p:blipFill>
        <p:spPr>
          <a:xfrm>
            <a:off x="4663487" y="1454756"/>
            <a:ext cx="4297633" cy="2340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/>
          <a:srcRect l="5600" r="6684"/>
          <a:stretch/>
        </p:blipFill>
        <p:spPr>
          <a:xfrm>
            <a:off x="4663487" y="3794756"/>
            <a:ext cx="4297633" cy="2340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/>
          <a:srcRect l="7193" r="5091"/>
          <a:stretch/>
        </p:blipFill>
        <p:spPr>
          <a:xfrm>
            <a:off x="274367" y="3794756"/>
            <a:ext cx="4297633" cy="23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568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928" y="444846"/>
            <a:ext cx="8375650" cy="423862"/>
          </a:xfrm>
        </p:spPr>
        <p:txBody>
          <a:bodyPr/>
          <a:lstStyle/>
          <a:p>
            <a:r>
              <a:rPr lang="en-GB" sz="2800" dirty="0" smtClean="0"/>
              <a:t>Max absolute directivity error</a:t>
            </a:r>
            <a:endParaRPr lang="en-GB" sz="28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47" y="1363317"/>
            <a:ext cx="4899455" cy="2340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/>
          <a:srcRect l="5600" r="6684"/>
          <a:stretch/>
        </p:blipFill>
        <p:spPr>
          <a:xfrm>
            <a:off x="182928" y="3801742"/>
            <a:ext cx="4297633" cy="23400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4"/>
          <a:srcRect l="5599" r="4818"/>
          <a:stretch/>
        </p:blipFill>
        <p:spPr>
          <a:xfrm>
            <a:off x="4743379" y="3801742"/>
            <a:ext cx="4389072" cy="23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588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928" y="444846"/>
            <a:ext cx="8375650" cy="423862"/>
          </a:xfrm>
        </p:spPr>
        <p:txBody>
          <a:bodyPr/>
          <a:lstStyle/>
          <a:p>
            <a:r>
              <a:rPr lang="en-GB" sz="2800" dirty="0" smtClean="0"/>
              <a:t>Mean </a:t>
            </a:r>
            <a:r>
              <a:rPr lang="en-GB" sz="2800" dirty="0"/>
              <a:t>absolute directivity error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2272" y="1371638"/>
            <a:ext cx="4899455" cy="23400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3"/>
          <a:srcRect l="5599" r="4818"/>
          <a:stretch/>
        </p:blipFill>
        <p:spPr>
          <a:xfrm>
            <a:off x="182928" y="3754816"/>
            <a:ext cx="4389072" cy="23400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4"/>
          <a:srcRect l="5599" r="4818"/>
          <a:stretch/>
        </p:blipFill>
        <p:spPr>
          <a:xfrm>
            <a:off x="4663439" y="3754816"/>
            <a:ext cx="4389072" cy="23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487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928" y="444846"/>
            <a:ext cx="8375650" cy="423862"/>
          </a:xfrm>
        </p:spPr>
        <p:txBody>
          <a:bodyPr/>
          <a:lstStyle/>
          <a:p>
            <a:r>
              <a:rPr lang="en-GB" sz="2800" dirty="0"/>
              <a:t>Max </a:t>
            </a:r>
            <a:r>
              <a:rPr lang="en-GB" sz="2800" dirty="0" smtClean="0"/>
              <a:t>relative </a:t>
            </a:r>
            <a:r>
              <a:rPr lang="en-GB" sz="2800" dirty="0"/>
              <a:t>directivity error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1398" y="1325903"/>
            <a:ext cx="4899455" cy="2340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l="3733" r="4818"/>
          <a:stretch/>
        </p:blipFill>
        <p:spPr>
          <a:xfrm>
            <a:off x="91489" y="3740731"/>
            <a:ext cx="4480511" cy="2340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/>
          <a:srcRect l="3732" r="6685"/>
          <a:stretch/>
        </p:blipFill>
        <p:spPr>
          <a:xfrm>
            <a:off x="4591125" y="3740731"/>
            <a:ext cx="4389073" cy="23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227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928" y="444846"/>
            <a:ext cx="8375650" cy="423862"/>
          </a:xfrm>
        </p:spPr>
        <p:txBody>
          <a:bodyPr/>
          <a:lstStyle/>
          <a:p>
            <a:r>
              <a:rPr lang="en-GB" sz="2800" dirty="0" smtClean="0"/>
              <a:t>Mean </a:t>
            </a:r>
            <a:r>
              <a:rPr lang="en-GB" sz="2800" dirty="0"/>
              <a:t>relative directivity error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5599" r="5893"/>
          <a:stretch/>
        </p:blipFill>
        <p:spPr>
          <a:xfrm>
            <a:off x="4754878" y="3750670"/>
            <a:ext cx="4336364" cy="2340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2272" y="1341274"/>
            <a:ext cx="4899455" cy="2340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/>
          <a:srcRect l="5599" r="4818"/>
          <a:stretch/>
        </p:blipFill>
        <p:spPr>
          <a:xfrm>
            <a:off x="145892" y="3750670"/>
            <a:ext cx="4389072" cy="23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09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>
            <a:extLst>
              <a:ext uri="{FF2B5EF4-FFF2-40B4-BE49-F238E27FC236}">
                <a16:creationId xmlns:a16="http://schemas.microsoft.com/office/drawing/2014/main" id="{2F55135D-EBE9-4A2F-AE95-9C22957C5C63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412750" y="2880992"/>
            <a:ext cx="8374063" cy="822325"/>
          </a:xfrm>
        </p:spPr>
        <p:txBody>
          <a:bodyPr/>
          <a:lstStyle/>
          <a:p>
            <a:pPr algn="ctr">
              <a:defRPr/>
            </a:pPr>
            <a:r>
              <a:rPr lang="en-GB" altLang="fr-FR" sz="4000" dirty="0"/>
              <a:t>Performance </a:t>
            </a:r>
            <a:r>
              <a:rPr lang="en-GB" altLang="fr-FR" sz="4000" dirty="0" smtClean="0"/>
              <a:t>with TOP </a:t>
            </a:r>
            <a:r>
              <a:rPr lang="en-GB" altLang="fr-FR" sz="4000" dirty="0"/>
              <a:t>ground plane</a:t>
            </a:r>
          </a:p>
        </p:txBody>
      </p:sp>
      <p:sp>
        <p:nvSpPr>
          <p:cNvPr id="9219" name="Rectangle 4">
            <a:extLst>
              <a:ext uri="{FF2B5EF4-FFF2-40B4-BE49-F238E27FC236}">
                <a16:creationId xmlns:a16="http://schemas.microsoft.com/office/drawing/2014/main" id="{2A59F03B-794C-41B7-B506-B6D33295FF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175" y="5548313"/>
            <a:ext cx="8374063" cy="261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0" tIns="0" rIns="0" bIns="0"/>
          <a:lstStyle/>
          <a:p>
            <a:pPr eaLnBrk="1" hangingPunct="1">
              <a:defRPr/>
            </a:pPr>
            <a:endParaRPr lang="en-GB" b="1">
              <a:solidFill>
                <a:schemeClr val="tx2"/>
              </a:solidFill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87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GB" sz="2800" dirty="0" smtClean="0"/>
              <a:t>Summary</a:t>
            </a:r>
            <a:endParaRPr lang="en-GB" sz="2800" dirty="0"/>
          </a:p>
        </p:txBody>
      </p:sp>
      <p:sp>
        <p:nvSpPr>
          <p:cNvPr id="18437" name="TextBox 1"/>
          <p:cNvSpPr txBox="1">
            <a:spLocks noChangeArrowheads="1"/>
          </p:cNvSpPr>
          <p:nvPr/>
        </p:nvSpPr>
        <p:spPr bwMode="auto">
          <a:xfrm>
            <a:off x="-2743200" y="6172200"/>
            <a:ext cx="1841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6" name="TextBox 5"/>
          <p:cNvSpPr txBox="1"/>
          <p:nvPr/>
        </p:nvSpPr>
        <p:spPr>
          <a:xfrm>
            <a:off x="274366" y="1874537"/>
            <a:ext cx="8686705" cy="3139321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defRPr/>
            </a:pPr>
            <a:r>
              <a:rPr lang="en-GB" altLang="fr-FR" b="1" dirty="0" smtClean="0"/>
              <a:t>1. </a:t>
            </a:r>
            <a:r>
              <a:rPr lang="en-GB" altLang="fr-FR" b="1" dirty="0"/>
              <a:t>Design presentation</a:t>
            </a:r>
            <a:endParaRPr lang="en-GB" altLang="fr-FR" b="1" dirty="0" smtClean="0"/>
          </a:p>
          <a:p>
            <a:pPr>
              <a:defRPr/>
            </a:pPr>
            <a:endParaRPr lang="en-GB" altLang="fr-FR" b="1" dirty="0" smtClean="0"/>
          </a:p>
          <a:p>
            <a:pPr>
              <a:defRPr/>
            </a:pPr>
            <a:r>
              <a:rPr lang="en-GB" altLang="fr-FR" b="1" dirty="0" smtClean="0"/>
              <a:t>2. </a:t>
            </a:r>
            <a:r>
              <a:rPr lang="en-GB" altLang="fr-FR" b="1" dirty="0"/>
              <a:t>Performance without ground </a:t>
            </a:r>
            <a:r>
              <a:rPr lang="en-GB" altLang="fr-FR" b="1" dirty="0" smtClean="0"/>
              <a:t>plane</a:t>
            </a:r>
          </a:p>
          <a:p>
            <a:pPr>
              <a:defRPr/>
            </a:pPr>
            <a:endParaRPr lang="en-GB" altLang="fr-FR" b="1" dirty="0"/>
          </a:p>
          <a:p>
            <a:pPr>
              <a:defRPr/>
            </a:pPr>
            <a:r>
              <a:rPr lang="en-GB" altLang="fr-FR" b="1" dirty="0" smtClean="0"/>
              <a:t>3. </a:t>
            </a:r>
            <a:r>
              <a:rPr lang="en-GB" altLang="fr-FR" b="1" dirty="0"/>
              <a:t>Performance with TOP ground </a:t>
            </a:r>
            <a:r>
              <a:rPr lang="en-GB" altLang="fr-FR" b="1" dirty="0" smtClean="0"/>
              <a:t>plane</a:t>
            </a:r>
          </a:p>
          <a:p>
            <a:pPr>
              <a:defRPr/>
            </a:pPr>
            <a:endParaRPr lang="en-GB" altLang="fr-FR" b="1" dirty="0"/>
          </a:p>
          <a:p>
            <a:pPr>
              <a:defRPr/>
            </a:pPr>
            <a:r>
              <a:rPr lang="en-GB" altLang="fr-FR" b="1" dirty="0" smtClean="0"/>
              <a:t>4. </a:t>
            </a:r>
            <a:r>
              <a:rPr lang="en-GB" altLang="fr-FR" b="1" dirty="0"/>
              <a:t>Performance with </a:t>
            </a:r>
            <a:r>
              <a:rPr lang="en-GB" altLang="fr-FR" b="1" dirty="0" smtClean="0"/>
              <a:t>BOTTOM </a:t>
            </a:r>
            <a:r>
              <a:rPr lang="en-GB" altLang="fr-FR" b="1" dirty="0"/>
              <a:t>ground </a:t>
            </a:r>
            <a:r>
              <a:rPr lang="en-GB" altLang="fr-FR" b="1" dirty="0" smtClean="0"/>
              <a:t>plane</a:t>
            </a:r>
          </a:p>
          <a:p>
            <a:pPr>
              <a:defRPr/>
            </a:pPr>
            <a:endParaRPr lang="en-GB" altLang="fr-FR" b="1" dirty="0"/>
          </a:p>
          <a:p>
            <a:pPr>
              <a:defRPr/>
            </a:pPr>
            <a:r>
              <a:rPr lang="en-GB" altLang="fr-FR" b="1" dirty="0" smtClean="0"/>
              <a:t>5. Summary</a:t>
            </a:r>
          </a:p>
          <a:p>
            <a:pPr>
              <a:defRPr/>
            </a:pPr>
            <a:endParaRPr lang="fr-FR" altLang="fr-FR" b="1" dirty="0"/>
          </a:p>
          <a:p>
            <a:pPr>
              <a:defRPr/>
            </a:pPr>
            <a:r>
              <a:rPr lang="fr-FR" altLang="fr-FR" b="1" dirty="0" smtClean="0"/>
              <a:t>6. Conclusion</a:t>
            </a:r>
            <a:endParaRPr lang="en-GB" altLang="fr-FR" b="1" dirty="0" smtClean="0"/>
          </a:p>
        </p:txBody>
      </p:sp>
    </p:spTree>
    <p:extLst>
      <p:ext uri="{BB962C8B-B14F-4D97-AF65-F5344CB8AC3E}">
        <p14:creationId xmlns:p14="http://schemas.microsoft.com/office/powerpoint/2010/main" val="1094946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>
          <a:xfrm>
            <a:off x="182928" y="444846"/>
            <a:ext cx="8375650" cy="423862"/>
          </a:xfrm>
        </p:spPr>
        <p:txBody>
          <a:bodyPr/>
          <a:lstStyle/>
          <a:p>
            <a:pPr>
              <a:defRPr/>
            </a:pPr>
            <a:r>
              <a:rPr lang="en-GB" sz="2800" dirty="0" smtClean="0"/>
              <a:t>Serrated top ground plane</a:t>
            </a:r>
            <a:endParaRPr lang="en-GB" dirty="0"/>
          </a:p>
        </p:txBody>
      </p:sp>
      <p:sp>
        <p:nvSpPr>
          <p:cNvPr id="18437" name="TextBox 1"/>
          <p:cNvSpPr txBox="1">
            <a:spLocks noChangeArrowheads="1"/>
          </p:cNvSpPr>
          <p:nvPr/>
        </p:nvSpPr>
        <p:spPr bwMode="auto">
          <a:xfrm>
            <a:off x="-2743200" y="6172200"/>
            <a:ext cx="1841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endParaRPr lang="en-US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613" y="1691659"/>
            <a:ext cx="8796774" cy="39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096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>
            <a:extLst/>
          </p:cNvPr>
          <p:cNvSpPr>
            <a:spLocks noGrp="1"/>
          </p:cNvSpPr>
          <p:nvPr>
            <p:ph type="title"/>
          </p:nvPr>
        </p:nvSpPr>
        <p:spPr>
          <a:xfrm>
            <a:off x="182563" y="398463"/>
            <a:ext cx="8869362" cy="423862"/>
          </a:xfrm>
        </p:spPr>
        <p:txBody>
          <a:bodyPr/>
          <a:lstStyle/>
          <a:p>
            <a:pPr>
              <a:defRPr/>
            </a:pPr>
            <a:r>
              <a:rPr lang="da-DK" altLang="fr-FR" sz="2800" dirty="0" smtClean="0">
                <a:ea typeface="ＭＳ Ｐゴシック" charset="0"/>
                <a:cs typeface="+mj-cs"/>
              </a:rPr>
              <a:t>Antenna impedance</a:t>
            </a:r>
            <a:endParaRPr lang="fr-FR" altLang="fr-FR" sz="2800" dirty="0">
              <a:ea typeface="ＭＳ Ｐゴシック" charset="0"/>
              <a:cs typeface="+mj-cs"/>
            </a:endParaRPr>
          </a:p>
        </p:txBody>
      </p:sp>
      <p:sp>
        <p:nvSpPr>
          <p:cNvPr id="3" name="Content Placeholder 2">
            <a:extLst/>
          </p:cNvPr>
          <p:cNvSpPr>
            <a:spLocks noGrp="1"/>
          </p:cNvSpPr>
          <p:nvPr>
            <p:ph idx="1"/>
          </p:nvPr>
        </p:nvSpPr>
        <p:spPr>
          <a:xfrm>
            <a:off x="182563" y="1600200"/>
            <a:ext cx="8374062" cy="822325"/>
          </a:xfrm>
        </p:spPr>
        <p:txBody>
          <a:bodyPr/>
          <a:lstStyle/>
          <a:p>
            <a:pPr marL="0" indent="0">
              <a:buFontTx/>
              <a:buNone/>
              <a:defRPr/>
            </a:pPr>
            <a:endParaRPr lang="en-GB" altLang="fr-FR" b="1" dirty="0">
              <a:ea typeface="ＭＳ Ｐゴシック" charset="0"/>
              <a:cs typeface="+mn-cs"/>
            </a:endParaRPr>
          </a:p>
          <a:p>
            <a:pPr>
              <a:defRPr/>
            </a:pPr>
            <a:endParaRPr lang="fr-FR" altLang="fr-FR" dirty="0">
              <a:ea typeface="ＭＳ Ｐゴシック" charset="0"/>
              <a:cs typeface="+mn-c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4522" y="1325903"/>
            <a:ext cx="5214956" cy="2340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4522" y="3794756"/>
            <a:ext cx="5214956" cy="23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026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>
            <a:extLst/>
          </p:cNvPr>
          <p:cNvSpPr>
            <a:spLocks noGrp="1"/>
          </p:cNvSpPr>
          <p:nvPr>
            <p:ph type="title"/>
          </p:nvPr>
        </p:nvSpPr>
        <p:spPr>
          <a:xfrm>
            <a:off x="182563" y="398463"/>
            <a:ext cx="8869362" cy="423862"/>
          </a:xfrm>
        </p:spPr>
        <p:txBody>
          <a:bodyPr/>
          <a:lstStyle/>
          <a:p>
            <a:pPr>
              <a:defRPr/>
            </a:pPr>
            <a:r>
              <a:rPr lang="da-DK" altLang="fr-FR" sz="2800" dirty="0" smtClean="0">
                <a:ea typeface="ＭＳ Ｐゴシック" charset="0"/>
                <a:cs typeface="+mj-cs"/>
              </a:rPr>
              <a:t>S11 – with respect to 50 ohm differential</a:t>
            </a:r>
            <a:endParaRPr lang="fr-FR" altLang="fr-FR" sz="2800" dirty="0">
              <a:ea typeface="ＭＳ Ｐゴシック" charset="0"/>
              <a:cs typeface="+mj-cs"/>
            </a:endParaRPr>
          </a:p>
        </p:txBody>
      </p:sp>
      <p:sp>
        <p:nvSpPr>
          <p:cNvPr id="3" name="Content Placeholder 2">
            <a:extLst/>
          </p:cNvPr>
          <p:cNvSpPr>
            <a:spLocks noGrp="1"/>
          </p:cNvSpPr>
          <p:nvPr>
            <p:ph idx="1"/>
          </p:nvPr>
        </p:nvSpPr>
        <p:spPr>
          <a:xfrm>
            <a:off x="182563" y="1600200"/>
            <a:ext cx="8374062" cy="822325"/>
          </a:xfrm>
        </p:spPr>
        <p:txBody>
          <a:bodyPr/>
          <a:lstStyle/>
          <a:p>
            <a:pPr marL="0" indent="0">
              <a:buFontTx/>
              <a:buNone/>
              <a:defRPr/>
            </a:pPr>
            <a:endParaRPr lang="en-GB" altLang="fr-FR" b="1" dirty="0">
              <a:ea typeface="ＭＳ Ｐゴシック" charset="0"/>
              <a:cs typeface="+mn-cs"/>
            </a:endParaRPr>
          </a:p>
          <a:p>
            <a:pPr>
              <a:defRPr/>
            </a:pPr>
            <a:endParaRPr lang="fr-FR" altLang="fr-FR" dirty="0">
              <a:ea typeface="ＭＳ Ｐゴシック" charset="0"/>
              <a:cs typeface="+mn-c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4522" y="1325903"/>
            <a:ext cx="5214956" cy="2340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4522" y="3794756"/>
            <a:ext cx="5214956" cy="23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373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>
            <a:extLst/>
          </p:cNvPr>
          <p:cNvSpPr>
            <a:spLocks noGrp="1"/>
          </p:cNvSpPr>
          <p:nvPr>
            <p:ph type="title"/>
          </p:nvPr>
        </p:nvSpPr>
        <p:spPr>
          <a:xfrm>
            <a:off x="182563" y="398463"/>
            <a:ext cx="8869362" cy="423862"/>
          </a:xfrm>
        </p:spPr>
        <p:txBody>
          <a:bodyPr/>
          <a:lstStyle/>
          <a:p>
            <a:pPr>
              <a:defRPr/>
            </a:pPr>
            <a:r>
              <a:rPr lang="da-DK" altLang="fr-FR" sz="2800" dirty="0" smtClean="0">
                <a:ea typeface="ＭＳ Ｐゴシック" charset="0"/>
                <a:cs typeface="+mj-cs"/>
              </a:rPr>
              <a:t>Gain (dB) at zenith and at 180°</a:t>
            </a:r>
            <a:endParaRPr lang="fr-FR" altLang="fr-FR" sz="2800" dirty="0">
              <a:ea typeface="ＭＳ Ｐゴシック" charset="0"/>
              <a:cs typeface="+mj-cs"/>
            </a:endParaRPr>
          </a:p>
        </p:txBody>
      </p:sp>
      <p:sp>
        <p:nvSpPr>
          <p:cNvPr id="3" name="Content Placeholder 2">
            <a:extLst/>
          </p:cNvPr>
          <p:cNvSpPr>
            <a:spLocks noGrp="1"/>
          </p:cNvSpPr>
          <p:nvPr>
            <p:ph idx="1"/>
          </p:nvPr>
        </p:nvSpPr>
        <p:spPr>
          <a:xfrm>
            <a:off x="182563" y="1600200"/>
            <a:ext cx="8374062" cy="822325"/>
          </a:xfrm>
        </p:spPr>
        <p:txBody>
          <a:bodyPr/>
          <a:lstStyle/>
          <a:p>
            <a:pPr marL="0" indent="0">
              <a:buFontTx/>
              <a:buNone/>
              <a:defRPr/>
            </a:pPr>
            <a:endParaRPr lang="en-GB" altLang="fr-FR" b="1" dirty="0">
              <a:ea typeface="ＭＳ Ｐゴシック" charset="0"/>
              <a:cs typeface="+mn-cs"/>
            </a:endParaRPr>
          </a:p>
          <a:p>
            <a:pPr>
              <a:defRPr/>
            </a:pPr>
            <a:endParaRPr lang="fr-FR" altLang="fr-FR" dirty="0">
              <a:ea typeface="ＭＳ Ｐゴシック" charset="0"/>
              <a:cs typeface="+mn-c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4522" y="1325903"/>
            <a:ext cx="5214956" cy="234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4522" y="3794756"/>
            <a:ext cx="5214956" cy="23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70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928" y="444846"/>
            <a:ext cx="8375650" cy="423862"/>
          </a:xfrm>
        </p:spPr>
        <p:txBody>
          <a:bodyPr/>
          <a:lstStyle/>
          <a:p>
            <a:r>
              <a:rPr lang="en-GB" sz="2800" dirty="0" smtClean="0"/>
              <a:t>Radiation efficiency and backlobe area</a:t>
            </a:r>
            <a:endParaRPr lang="en-GB" sz="2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0269" y="1325903"/>
            <a:ext cx="5214956" cy="234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5599" r="6685"/>
          <a:stretch/>
        </p:blipFill>
        <p:spPr>
          <a:xfrm>
            <a:off x="186485" y="3665903"/>
            <a:ext cx="4297634" cy="2340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l="7465" r="6686"/>
          <a:stretch/>
        </p:blipFill>
        <p:spPr>
          <a:xfrm>
            <a:off x="4754878" y="3665903"/>
            <a:ext cx="4206195" cy="2340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405984" y="3296571"/>
            <a:ext cx="1584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err="1" smtClean="0"/>
              <a:t>Tsoil</a:t>
            </a:r>
            <a:r>
              <a:rPr lang="en-GB" b="1" dirty="0" smtClean="0"/>
              <a:t> = 290 K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3401209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>
            <a:extLst/>
          </p:cNvPr>
          <p:cNvSpPr>
            <a:spLocks noGrp="1"/>
          </p:cNvSpPr>
          <p:nvPr>
            <p:ph type="title"/>
          </p:nvPr>
        </p:nvSpPr>
        <p:spPr>
          <a:xfrm>
            <a:off x="182563" y="398463"/>
            <a:ext cx="8869362" cy="423862"/>
          </a:xfrm>
        </p:spPr>
        <p:txBody>
          <a:bodyPr/>
          <a:lstStyle/>
          <a:p>
            <a:pPr>
              <a:defRPr/>
            </a:pPr>
            <a:r>
              <a:rPr lang="da-DK" altLang="fr-FR" sz="2800" dirty="0" smtClean="0">
                <a:ea typeface="ＭＳ Ｐゴシック" charset="0"/>
                <a:cs typeface="+mj-cs"/>
              </a:rPr>
              <a:t>Gain patterns – E-plane</a:t>
            </a:r>
            <a:endParaRPr lang="fr-FR" altLang="fr-FR" sz="2800" dirty="0">
              <a:ea typeface="ＭＳ Ｐゴシック" charset="0"/>
              <a:cs typeface="+mj-cs"/>
            </a:endParaRPr>
          </a:p>
        </p:txBody>
      </p:sp>
      <p:sp>
        <p:nvSpPr>
          <p:cNvPr id="3" name="Content Placeholder 2">
            <a:extLst/>
          </p:cNvPr>
          <p:cNvSpPr>
            <a:spLocks noGrp="1"/>
          </p:cNvSpPr>
          <p:nvPr>
            <p:ph idx="1"/>
          </p:nvPr>
        </p:nvSpPr>
        <p:spPr>
          <a:xfrm>
            <a:off x="182563" y="1600200"/>
            <a:ext cx="8374062" cy="822325"/>
          </a:xfrm>
        </p:spPr>
        <p:txBody>
          <a:bodyPr/>
          <a:lstStyle/>
          <a:p>
            <a:pPr marL="0" indent="0">
              <a:buFontTx/>
              <a:buNone/>
              <a:defRPr/>
            </a:pPr>
            <a:endParaRPr lang="en-GB" altLang="fr-FR" b="1" dirty="0">
              <a:ea typeface="ＭＳ Ｐゴシック" charset="0"/>
              <a:cs typeface="+mn-cs"/>
            </a:endParaRPr>
          </a:p>
          <a:p>
            <a:pPr>
              <a:defRPr/>
            </a:pPr>
            <a:endParaRPr lang="fr-FR" altLang="fr-FR" dirty="0">
              <a:ea typeface="ＭＳ Ｐゴシック" charset="0"/>
              <a:cs typeface="+mn-c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362" y="1551723"/>
            <a:ext cx="4011504" cy="1800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3920" y="1555887"/>
            <a:ext cx="4011504" cy="180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1362" y="3886195"/>
            <a:ext cx="4011504" cy="180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53920" y="3886195"/>
            <a:ext cx="4011504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970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>
            <a:extLst/>
          </p:cNvPr>
          <p:cNvSpPr>
            <a:spLocks noGrp="1"/>
          </p:cNvSpPr>
          <p:nvPr>
            <p:ph type="title"/>
          </p:nvPr>
        </p:nvSpPr>
        <p:spPr>
          <a:xfrm>
            <a:off x="182563" y="398463"/>
            <a:ext cx="8869362" cy="423862"/>
          </a:xfrm>
        </p:spPr>
        <p:txBody>
          <a:bodyPr/>
          <a:lstStyle/>
          <a:p>
            <a:pPr>
              <a:defRPr/>
            </a:pPr>
            <a:r>
              <a:rPr lang="da-DK" altLang="fr-FR" sz="2800" dirty="0" smtClean="0">
                <a:ea typeface="ＭＳ Ｐゴシック" charset="0"/>
                <a:cs typeface="+mj-cs"/>
              </a:rPr>
              <a:t>Gain patterns – H-plane</a:t>
            </a:r>
            <a:endParaRPr lang="fr-FR" altLang="fr-FR" sz="2800" dirty="0">
              <a:ea typeface="ＭＳ Ｐゴシック" charset="0"/>
              <a:cs typeface="+mj-cs"/>
            </a:endParaRPr>
          </a:p>
        </p:txBody>
      </p:sp>
      <p:sp>
        <p:nvSpPr>
          <p:cNvPr id="3" name="Content Placeholder 2">
            <a:extLst/>
          </p:cNvPr>
          <p:cNvSpPr>
            <a:spLocks noGrp="1"/>
          </p:cNvSpPr>
          <p:nvPr>
            <p:ph idx="1"/>
          </p:nvPr>
        </p:nvSpPr>
        <p:spPr>
          <a:xfrm>
            <a:off x="182563" y="1600200"/>
            <a:ext cx="8374062" cy="822325"/>
          </a:xfrm>
        </p:spPr>
        <p:txBody>
          <a:bodyPr/>
          <a:lstStyle/>
          <a:p>
            <a:pPr marL="0" indent="0">
              <a:buFontTx/>
              <a:buNone/>
              <a:defRPr/>
            </a:pPr>
            <a:endParaRPr lang="en-GB" altLang="fr-FR" b="1" dirty="0">
              <a:ea typeface="ＭＳ Ｐゴシック" charset="0"/>
              <a:cs typeface="+mn-cs"/>
            </a:endParaRPr>
          </a:p>
          <a:p>
            <a:pPr>
              <a:defRPr/>
            </a:pPr>
            <a:endParaRPr lang="fr-FR" altLang="fr-FR" dirty="0">
              <a:ea typeface="ＭＳ Ｐゴシック" charset="0"/>
              <a:cs typeface="+mn-c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72" y="1421525"/>
            <a:ext cx="4011504" cy="180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5245" y="1421525"/>
            <a:ext cx="4011504" cy="1800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472" y="3820725"/>
            <a:ext cx="4011504" cy="1800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60247" y="3820725"/>
            <a:ext cx="4011504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938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928" y="398463"/>
            <a:ext cx="8375650" cy="423862"/>
          </a:xfrm>
        </p:spPr>
        <p:txBody>
          <a:bodyPr/>
          <a:lstStyle/>
          <a:p>
            <a:r>
              <a:rPr lang="en-GB" sz="2800" dirty="0" smtClean="0"/>
              <a:t>Chromaticity</a:t>
            </a:r>
            <a:endParaRPr lang="en-GB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2271" y="1363317"/>
            <a:ext cx="4899455" cy="234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1398" y="3794756"/>
            <a:ext cx="4899455" cy="23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779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928" y="444846"/>
            <a:ext cx="8375650" cy="423862"/>
          </a:xfrm>
        </p:spPr>
        <p:txBody>
          <a:bodyPr/>
          <a:lstStyle/>
          <a:p>
            <a:r>
              <a:rPr lang="en-GB" sz="2800" dirty="0" smtClean="0"/>
              <a:t>Antenna temperature with sky model</a:t>
            </a:r>
            <a:endParaRPr lang="en-GB" sz="2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6142" r="6142"/>
          <a:stretch/>
        </p:blipFill>
        <p:spPr>
          <a:xfrm>
            <a:off x="4754877" y="1427522"/>
            <a:ext cx="4297633" cy="2340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5599" r="4818"/>
          <a:stretch/>
        </p:blipFill>
        <p:spPr>
          <a:xfrm>
            <a:off x="188162" y="1427522"/>
            <a:ext cx="4389072" cy="2340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/>
          <a:srcRect l="7077" r="5206"/>
          <a:stretch/>
        </p:blipFill>
        <p:spPr>
          <a:xfrm>
            <a:off x="4841082" y="3767522"/>
            <a:ext cx="4297633" cy="2340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/>
          <a:srcRect l="7465" r="4818"/>
          <a:stretch/>
        </p:blipFill>
        <p:spPr>
          <a:xfrm>
            <a:off x="274367" y="3794756"/>
            <a:ext cx="4297633" cy="23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705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928" y="444846"/>
            <a:ext cx="8375650" cy="423862"/>
          </a:xfrm>
        </p:spPr>
        <p:txBody>
          <a:bodyPr/>
          <a:lstStyle/>
          <a:p>
            <a:r>
              <a:rPr lang="en-GB" sz="2800" dirty="0" smtClean="0"/>
              <a:t>Max absolute directivity error</a:t>
            </a:r>
            <a:endParaRPr lang="en-GB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5599" r="6685"/>
          <a:stretch/>
        </p:blipFill>
        <p:spPr>
          <a:xfrm>
            <a:off x="213268" y="3801742"/>
            <a:ext cx="4297634" cy="2340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7075" r="7075"/>
          <a:stretch/>
        </p:blipFill>
        <p:spPr>
          <a:xfrm>
            <a:off x="274367" y="1325903"/>
            <a:ext cx="4206194" cy="2340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l="5600" r="6684"/>
          <a:stretch/>
        </p:blipFill>
        <p:spPr>
          <a:xfrm>
            <a:off x="4663439" y="3801742"/>
            <a:ext cx="4297633" cy="2340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5"/>
          <a:srcRect l="6664" r="7486"/>
          <a:stretch/>
        </p:blipFill>
        <p:spPr>
          <a:xfrm>
            <a:off x="4709157" y="1417342"/>
            <a:ext cx="4206195" cy="23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901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>
            <a:extLst>
              <a:ext uri="{FF2B5EF4-FFF2-40B4-BE49-F238E27FC236}">
                <a16:creationId xmlns:a16="http://schemas.microsoft.com/office/drawing/2014/main" id="{2F55135D-EBE9-4A2F-AE95-9C22957C5C63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412750" y="2880992"/>
            <a:ext cx="8374063" cy="822325"/>
          </a:xfrm>
        </p:spPr>
        <p:txBody>
          <a:bodyPr/>
          <a:lstStyle/>
          <a:p>
            <a:pPr algn="ctr">
              <a:defRPr/>
            </a:pPr>
            <a:r>
              <a:rPr lang="en-GB" altLang="fr-FR" sz="4000" dirty="0" smtClean="0"/>
              <a:t>Design presentation</a:t>
            </a:r>
            <a:endParaRPr lang="en-GB" altLang="fr-FR" sz="4000" dirty="0"/>
          </a:p>
        </p:txBody>
      </p:sp>
      <p:sp>
        <p:nvSpPr>
          <p:cNvPr id="9219" name="Rectangle 4">
            <a:extLst>
              <a:ext uri="{FF2B5EF4-FFF2-40B4-BE49-F238E27FC236}">
                <a16:creationId xmlns:a16="http://schemas.microsoft.com/office/drawing/2014/main" id="{2A59F03B-794C-41B7-B506-B6D33295FF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175" y="5548313"/>
            <a:ext cx="8374063" cy="261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0" tIns="0" rIns="0" bIns="0"/>
          <a:lstStyle/>
          <a:p>
            <a:pPr eaLnBrk="1" hangingPunct="1">
              <a:defRPr/>
            </a:pPr>
            <a:endParaRPr lang="en-GB" b="1">
              <a:solidFill>
                <a:schemeClr val="tx2"/>
              </a:solidFill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6053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928" y="444846"/>
            <a:ext cx="8375650" cy="423862"/>
          </a:xfrm>
        </p:spPr>
        <p:txBody>
          <a:bodyPr/>
          <a:lstStyle/>
          <a:p>
            <a:r>
              <a:rPr lang="en-GB" sz="2800" dirty="0" smtClean="0"/>
              <a:t>Mean </a:t>
            </a:r>
            <a:r>
              <a:rPr lang="en-GB" sz="2800" dirty="0"/>
              <a:t>absolute directivity error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5599" r="6685"/>
          <a:stretch/>
        </p:blipFill>
        <p:spPr>
          <a:xfrm>
            <a:off x="182927" y="3665903"/>
            <a:ext cx="4297634" cy="234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5599" r="6684"/>
          <a:stretch/>
        </p:blipFill>
        <p:spPr>
          <a:xfrm>
            <a:off x="182928" y="1317044"/>
            <a:ext cx="4297633" cy="2340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l="3702" r="4849"/>
          <a:stretch/>
        </p:blipFill>
        <p:spPr>
          <a:xfrm>
            <a:off x="4534725" y="3665903"/>
            <a:ext cx="4480511" cy="2340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/>
          <a:srcRect l="5599" r="6685"/>
          <a:stretch/>
        </p:blipFill>
        <p:spPr>
          <a:xfrm>
            <a:off x="4572000" y="1334504"/>
            <a:ext cx="4297634" cy="23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404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928" y="444846"/>
            <a:ext cx="8375650" cy="423862"/>
          </a:xfrm>
        </p:spPr>
        <p:txBody>
          <a:bodyPr/>
          <a:lstStyle/>
          <a:p>
            <a:r>
              <a:rPr lang="en-GB" sz="2800" dirty="0"/>
              <a:t>Max </a:t>
            </a:r>
            <a:r>
              <a:rPr lang="en-GB" sz="2800" dirty="0" smtClean="0"/>
              <a:t>relative </a:t>
            </a:r>
            <a:r>
              <a:rPr lang="en-GB" sz="2800" dirty="0"/>
              <a:t>directivity error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4834" r="5583"/>
          <a:stretch/>
        </p:blipFill>
        <p:spPr>
          <a:xfrm>
            <a:off x="91489" y="3740731"/>
            <a:ext cx="4389072" cy="234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7465" r="6684"/>
          <a:stretch/>
        </p:blipFill>
        <p:spPr>
          <a:xfrm>
            <a:off x="182928" y="1361843"/>
            <a:ext cx="4206194" cy="2340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l="5600" r="6684"/>
          <a:stretch/>
        </p:blipFill>
        <p:spPr>
          <a:xfrm>
            <a:off x="4572000" y="3740731"/>
            <a:ext cx="4297633" cy="2340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/>
          <a:srcRect l="5209" r="7075"/>
          <a:stretch/>
        </p:blipFill>
        <p:spPr>
          <a:xfrm>
            <a:off x="4518756" y="1361843"/>
            <a:ext cx="4297633" cy="23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204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928" y="444846"/>
            <a:ext cx="8375650" cy="423862"/>
          </a:xfrm>
        </p:spPr>
        <p:txBody>
          <a:bodyPr/>
          <a:lstStyle/>
          <a:p>
            <a:r>
              <a:rPr lang="en-GB" sz="2800" dirty="0" smtClean="0"/>
              <a:t>Mean </a:t>
            </a:r>
            <a:r>
              <a:rPr lang="en-GB" sz="2800" dirty="0"/>
              <a:t>relative directivity error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5600" r="6684"/>
          <a:stretch/>
        </p:blipFill>
        <p:spPr>
          <a:xfrm>
            <a:off x="182928" y="3703317"/>
            <a:ext cx="4297633" cy="234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7466" r="8551"/>
          <a:stretch/>
        </p:blipFill>
        <p:spPr>
          <a:xfrm>
            <a:off x="242360" y="1363317"/>
            <a:ext cx="4114755" cy="2340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/>
          <a:srcRect l="5600" r="6684"/>
          <a:stretch/>
        </p:blipFill>
        <p:spPr>
          <a:xfrm>
            <a:off x="4754878" y="3740731"/>
            <a:ext cx="4297633" cy="2340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/>
          <a:srcRect l="5600" r="6684"/>
          <a:stretch/>
        </p:blipFill>
        <p:spPr>
          <a:xfrm>
            <a:off x="4754878" y="1358150"/>
            <a:ext cx="4297633" cy="23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742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>
            <a:extLst>
              <a:ext uri="{FF2B5EF4-FFF2-40B4-BE49-F238E27FC236}">
                <a16:creationId xmlns:a16="http://schemas.microsoft.com/office/drawing/2014/main" id="{2F55135D-EBE9-4A2F-AE95-9C22957C5C63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412750" y="2880992"/>
            <a:ext cx="8374063" cy="822325"/>
          </a:xfrm>
        </p:spPr>
        <p:txBody>
          <a:bodyPr/>
          <a:lstStyle/>
          <a:p>
            <a:pPr algn="ctr">
              <a:defRPr/>
            </a:pPr>
            <a:r>
              <a:rPr lang="en-GB" altLang="fr-FR" sz="4000" dirty="0"/>
              <a:t>Performance </a:t>
            </a:r>
            <a:r>
              <a:rPr lang="en-GB" altLang="fr-FR" sz="4000" dirty="0" smtClean="0"/>
              <a:t>with BOTTOM </a:t>
            </a:r>
            <a:r>
              <a:rPr lang="en-GB" altLang="fr-FR" sz="4000" dirty="0"/>
              <a:t>ground plane</a:t>
            </a:r>
          </a:p>
        </p:txBody>
      </p:sp>
      <p:sp>
        <p:nvSpPr>
          <p:cNvPr id="9219" name="Rectangle 4">
            <a:extLst>
              <a:ext uri="{FF2B5EF4-FFF2-40B4-BE49-F238E27FC236}">
                <a16:creationId xmlns:a16="http://schemas.microsoft.com/office/drawing/2014/main" id="{2A59F03B-794C-41B7-B506-B6D33295FF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175" y="5548313"/>
            <a:ext cx="8374063" cy="261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0" tIns="0" rIns="0" bIns="0"/>
          <a:lstStyle/>
          <a:p>
            <a:pPr eaLnBrk="1" hangingPunct="1">
              <a:defRPr/>
            </a:pPr>
            <a:endParaRPr lang="en-GB" b="1">
              <a:solidFill>
                <a:schemeClr val="tx2"/>
              </a:solidFill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8136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GB" sz="2800" dirty="0" smtClean="0"/>
              <a:t>Bottom ground plane</a:t>
            </a:r>
            <a:endParaRPr lang="en-GB" dirty="0"/>
          </a:p>
        </p:txBody>
      </p:sp>
      <p:sp>
        <p:nvSpPr>
          <p:cNvPr id="18437" name="TextBox 1"/>
          <p:cNvSpPr txBox="1">
            <a:spLocks noChangeArrowheads="1"/>
          </p:cNvSpPr>
          <p:nvPr/>
        </p:nvSpPr>
        <p:spPr bwMode="auto">
          <a:xfrm>
            <a:off x="-2743200" y="6172200"/>
            <a:ext cx="1841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endParaRPr lang="en-US" alt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4952" r="2001"/>
          <a:stretch/>
        </p:blipFill>
        <p:spPr>
          <a:xfrm>
            <a:off x="365806" y="1600220"/>
            <a:ext cx="8503828" cy="39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130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>
            <a:extLst/>
          </p:cNvPr>
          <p:cNvSpPr>
            <a:spLocks noGrp="1"/>
          </p:cNvSpPr>
          <p:nvPr>
            <p:ph type="title"/>
          </p:nvPr>
        </p:nvSpPr>
        <p:spPr>
          <a:xfrm>
            <a:off x="182563" y="398463"/>
            <a:ext cx="8869362" cy="423862"/>
          </a:xfrm>
        </p:spPr>
        <p:txBody>
          <a:bodyPr/>
          <a:lstStyle/>
          <a:p>
            <a:pPr>
              <a:defRPr/>
            </a:pPr>
            <a:r>
              <a:rPr lang="da-DK" altLang="fr-FR" sz="2800" dirty="0" smtClean="0">
                <a:ea typeface="ＭＳ Ｐゴシック" charset="0"/>
                <a:cs typeface="+mj-cs"/>
              </a:rPr>
              <a:t>Antenna impedance</a:t>
            </a:r>
            <a:endParaRPr lang="fr-FR" altLang="fr-FR" sz="2800" dirty="0">
              <a:ea typeface="ＭＳ Ｐゴシック" charset="0"/>
              <a:cs typeface="+mj-cs"/>
            </a:endParaRPr>
          </a:p>
        </p:txBody>
      </p:sp>
      <p:sp>
        <p:nvSpPr>
          <p:cNvPr id="3" name="Content Placeholder 2">
            <a:extLst/>
          </p:cNvPr>
          <p:cNvSpPr>
            <a:spLocks noGrp="1"/>
          </p:cNvSpPr>
          <p:nvPr>
            <p:ph idx="1"/>
          </p:nvPr>
        </p:nvSpPr>
        <p:spPr>
          <a:xfrm>
            <a:off x="182563" y="1600200"/>
            <a:ext cx="8374062" cy="822325"/>
          </a:xfrm>
        </p:spPr>
        <p:txBody>
          <a:bodyPr/>
          <a:lstStyle/>
          <a:p>
            <a:pPr marL="0" indent="0">
              <a:buFontTx/>
              <a:buNone/>
              <a:defRPr/>
            </a:pPr>
            <a:endParaRPr lang="en-GB" altLang="fr-FR" b="1" dirty="0">
              <a:ea typeface="ＭＳ Ｐゴシック" charset="0"/>
              <a:cs typeface="+mn-cs"/>
            </a:endParaRPr>
          </a:p>
          <a:p>
            <a:pPr>
              <a:defRPr/>
            </a:pPr>
            <a:endParaRPr lang="fr-FR" altLang="fr-FR" dirty="0">
              <a:ea typeface="ＭＳ Ｐゴシック" charset="0"/>
              <a:cs typeface="+mn-cs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47" y="1325903"/>
            <a:ext cx="5214956" cy="2340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3147" y="3794756"/>
            <a:ext cx="5214956" cy="23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503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>
            <a:extLst/>
          </p:cNvPr>
          <p:cNvSpPr>
            <a:spLocks noGrp="1"/>
          </p:cNvSpPr>
          <p:nvPr>
            <p:ph type="title"/>
          </p:nvPr>
        </p:nvSpPr>
        <p:spPr>
          <a:xfrm>
            <a:off x="182563" y="398463"/>
            <a:ext cx="8869362" cy="423862"/>
          </a:xfrm>
        </p:spPr>
        <p:txBody>
          <a:bodyPr/>
          <a:lstStyle/>
          <a:p>
            <a:pPr>
              <a:defRPr/>
            </a:pPr>
            <a:r>
              <a:rPr lang="da-DK" altLang="fr-FR" sz="2800" dirty="0" smtClean="0">
                <a:ea typeface="ＭＳ Ｐゴシック" charset="0"/>
                <a:cs typeface="+mj-cs"/>
              </a:rPr>
              <a:t>S11 – with respect to 50 ohm differential</a:t>
            </a:r>
            <a:endParaRPr lang="fr-FR" altLang="fr-FR" sz="2800" dirty="0">
              <a:ea typeface="ＭＳ Ｐゴシック" charset="0"/>
              <a:cs typeface="+mj-cs"/>
            </a:endParaRPr>
          </a:p>
        </p:txBody>
      </p:sp>
      <p:sp>
        <p:nvSpPr>
          <p:cNvPr id="3" name="Content Placeholder 2">
            <a:extLst/>
          </p:cNvPr>
          <p:cNvSpPr>
            <a:spLocks noGrp="1"/>
          </p:cNvSpPr>
          <p:nvPr>
            <p:ph idx="1"/>
          </p:nvPr>
        </p:nvSpPr>
        <p:spPr>
          <a:xfrm>
            <a:off x="182563" y="1600200"/>
            <a:ext cx="8374062" cy="822325"/>
          </a:xfrm>
        </p:spPr>
        <p:txBody>
          <a:bodyPr/>
          <a:lstStyle/>
          <a:p>
            <a:pPr marL="0" indent="0">
              <a:buFontTx/>
              <a:buNone/>
              <a:defRPr/>
            </a:pPr>
            <a:endParaRPr lang="en-GB" altLang="fr-FR" b="1" dirty="0">
              <a:ea typeface="ＭＳ Ｐゴシック" charset="0"/>
              <a:cs typeface="+mn-cs"/>
            </a:endParaRPr>
          </a:p>
          <a:p>
            <a:pPr>
              <a:defRPr/>
            </a:pPr>
            <a:endParaRPr lang="fr-FR" altLang="fr-FR" dirty="0">
              <a:ea typeface="ＭＳ Ｐゴシック" charset="0"/>
              <a:cs typeface="+mn-c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4522" y="1325903"/>
            <a:ext cx="5214956" cy="234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9766" y="3670086"/>
            <a:ext cx="5214956" cy="23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831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>
            <a:extLst/>
          </p:cNvPr>
          <p:cNvSpPr>
            <a:spLocks noGrp="1"/>
          </p:cNvSpPr>
          <p:nvPr>
            <p:ph type="title"/>
          </p:nvPr>
        </p:nvSpPr>
        <p:spPr>
          <a:xfrm>
            <a:off x="182563" y="398463"/>
            <a:ext cx="8869362" cy="423862"/>
          </a:xfrm>
        </p:spPr>
        <p:txBody>
          <a:bodyPr/>
          <a:lstStyle/>
          <a:p>
            <a:pPr>
              <a:defRPr/>
            </a:pPr>
            <a:r>
              <a:rPr lang="da-DK" altLang="fr-FR" sz="2800" dirty="0"/>
              <a:t>Gain (dB) at zenith and at 180°</a:t>
            </a:r>
            <a:endParaRPr lang="fr-FR" altLang="fr-FR" sz="2800" dirty="0">
              <a:ea typeface="ＭＳ Ｐゴシック" charset="0"/>
              <a:cs typeface="+mj-cs"/>
            </a:endParaRPr>
          </a:p>
        </p:txBody>
      </p:sp>
      <p:sp>
        <p:nvSpPr>
          <p:cNvPr id="3" name="Content Placeholder 2">
            <a:extLst/>
          </p:cNvPr>
          <p:cNvSpPr>
            <a:spLocks noGrp="1"/>
          </p:cNvSpPr>
          <p:nvPr>
            <p:ph idx="1"/>
          </p:nvPr>
        </p:nvSpPr>
        <p:spPr>
          <a:xfrm>
            <a:off x="182563" y="1600200"/>
            <a:ext cx="8374062" cy="822325"/>
          </a:xfrm>
        </p:spPr>
        <p:txBody>
          <a:bodyPr/>
          <a:lstStyle/>
          <a:p>
            <a:pPr marL="0" indent="0">
              <a:buFontTx/>
              <a:buNone/>
              <a:defRPr/>
            </a:pPr>
            <a:endParaRPr lang="en-GB" altLang="fr-FR" b="1" dirty="0">
              <a:ea typeface="ＭＳ Ｐゴシック" charset="0"/>
              <a:cs typeface="+mn-cs"/>
            </a:endParaRPr>
          </a:p>
          <a:p>
            <a:pPr>
              <a:defRPr/>
            </a:pPr>
            <a:endParaRPr lang="fr-FR" altLang="fr-FR" dirty="0">
              <a:ea typeface="ＭＳ Ｐゴシック" charset="0"/>
              <a:cs typeface="+mn-cs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4522" y="1325903"/>
            <a:ext cx="5214956" cy="2340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4522" y="3740731"/>
            <a:ext cx="5214956" cy="23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471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928" y="444846"/>
            <a:ext cx="8375650" cy="423862"/>
          </a:xfrm>
        </p:spPr>
        <p:txBody>
          <a:bodyPr/>
          <a:lstStyle/>
          <a:p>
            <a:r>
              <a:rPr lang="en-GB" sz="2800" dirty="0" smtClean="0"/>
              <a:t>Radiation efficiency and backlobe area</a:t>
            </a:r>
            <a:endParaRPr lang="en-GB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4522" y="1325903"/>
            <a:ext cx="5214956" cy="234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7465" r="6684"/>
          <a:stretch/>
        </p:blipFill>
        <p:spPr>
          <a:xfrm>
            <a:off x="274367" y="3794756"/>
            <a:ext cx="4206194" cy="2340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406609" y="3429000"/>
            <a:ext cx="1584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err="1" smtClean="0"/>
              <a:t>Tsoil</a:t>
            </a:r>
            <a:r>
              <a:rPr lang="en-GB" b="1" dirty="0" smtClean="0"/>
              <a:t> = 290 K</a:t>
            </a:r>
            <a:endParaRPr lang="en-GB" b="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l="7465" r="6686"/>
          <a:stretch/>
        </p:blipFill>
        <p:spPr>
          <a:xfrm>
            <a:off x="4707692" y="3794756"/>
            <a:ext cx="4206195" cy="23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546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>
            <a:extLst/>
          </p:cNvPr>
          <p:cNvSpPr>
            <a:spLocks noGrp="1"/>
          </p:cNvSpPr>
          <p:nvPr>
            <p:ph type="title"/>
          </p:nvPr>
        </p:nvSpPr>
        <p:spPr>
          <a:xfrm>
            <a:off x="182563" y="398463"/>
            <a:ext cx="8869362" cy="423862"/>
          </a:xfrm>
        </p:spPr>
        <p:txBody>
          <a:bodyPr/>
          <a:lstStyle/>
          <a:p>
            <a:pPr>
              <a:defRPr/>
            </a:pPr>
            <a:r>
              <a:rPr lang="da-DK" altLang="fr-FR" sz="2800" dirty="0" smtClean="0">
                <a:ea typeface="ＭＳ Ｐゴシック" charset="0"/>
                <a:cs typeface="+mj-cs"/>
              </a:rPr>
              <a:t>Gain patterns – E-plane</a:t>
            </a:r>
            <a:endParaRPr lang="fr-FR" altLang="fr-FR" sz="2800" dirty="0">
              <a:ea typeface="ＭＳ Ｐゴシック" charset="0"/>
              <a:cs typeface="+mj-cs"/>
            </a:endParaRPr>
          </a:p>
        </p:txBody>
      </p:sp>
      <p:sp>
        <p:nvSpPr>
          <p:cNvPr id="3" name="Content Placeholder 2">
            <a:extLst/>
          </p:cNvPr>
          <p:cNvSpPr>
            <a:spLocks noGrp="1"/>
          </p:cNvSpPr>
          <p:nvPr>
            <p:ph idx="1"/>
          </p:nvPr>
        </p:nvSpPr>
        <p:spPr>
          <a:xfrm>
            <a:off x="182563" y="1600200"/>
            <a:ext cx="8374062" cy="822325"/>
          </a:xfrm>
        </p:spPr>
        <p:txBody>
          <a:bodyPr/>
          <a:lstStyle/>
          <a:p>
            <a:pPr marL="0" indent="0">
              <a:buFontTx/>
              <a:buNone/>
              <a:defRPr/>
            </a:pPr>
            <a:endParaRPr lang="en-GB" altLang="fr-FR" b="1" dirty="0">
              <a:ea typeface="ＭＳ Ｐゴシック" charset="0"/>
              <a:cs typeface="+mn-cs"/>
            </a:endParaRPr>
          </a:p>
          <a:p>
            <a:pPr>
              <a:defRPr/>
            </a:pPr>
            <a:endParaRPr lang="fr-FR" altLang="fr-FR" dirty="0">
              <a:ea typeface="ＭＳ Ｐゴシック" charset="0"/>
              <a:cs typeface="+mn-cs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918" y="1555887"/>
            <a:ext cx="4011504" cy="1800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0777" y="1555887"/>
            <a:ext cx="4011504" cy="1800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5918" y="3848814"/>
            <a:ext cx="4011505" cy="1800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54090" y="3848814"/>
            <a:ext cx="4011504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907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>
            <a:extLst/>
          </p:cNvPr>
          <p:cNvSpPr>
            <a:spLocks noGrp="1"/>
          </p:cNvSpPr>
          <p:nvPr>
            <p:ph type="title"/>
          </p:nvPr>
        </p:nvSpPr>
        <p:spPr>
          <a:xfrm>
            <a:off x="182563" y="398463"/>
            <a:ext cx="8869362" cy="423862"/>
          </a:xfrm>
        </p:spPr>
        <p:txBody>
          <a:bodyPr/>
          <a:lstStyle/>
          <a:p>
            <a:pPr>
              <a:defRPr/>
            </a:pPr>
            <a:r>
              <a:rPr lang="en-GB" altLang="fr-FR" sz="2800" dirty="0"/>
              <a:t>Dual ridged horn dimensions</a:t>
            </a:r>
            <a:endParaRPr lang="fr-FR" altLang="fr-FR" sz="2800" dirty="0">
              <a:ea typeface="ＭＳ Ｐゴシック" charset="0"/>
              <a:cs typeface="+mj-cs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/>
          <a:srcRect l="36119" t="19464" r="36491" b="23625"/>
          <a:stretch/>
        </p:blipFill>
        <p:spPr>
          <a:xfrm>
            <a:off x="5044110" y="1321761"/>
            <a:ext cx="2349796" cy="23400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4"/>
          <a:srcRect l="31955" t="19470" r="33048" b="22693"/>
          <a:stretch/>
        </p:blipFill>
        <p:spPr>
          <a:xfrm>
            <a:off x="1203672" y="1325904"/>
            <a:ext cx="2954464" cy="23400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5"/>
          <a:srcRect l="28911" t="15153" r="33048" b="13510"/>
          <a:stretch/>
        </p:blipFill>
        <p:spPr>
          <a:xfrm>
            <a:off x="5077337" y="3794756"/>
            <a:ext cx="2603589" cy="23400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6"/>
          <a:srcRect l="27390" t="15464" r="33048" b="12649"/>
          <a:stretch/>
        </p:blipFill>
        <p:spPr>
          <a:xfrm>
            <a:off x="1351243" y="3794756"/>
            <a:ext cx="2687038" cy="23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629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>
            <a:extLst/>
          </p:cNvPr>
          <p:cNvSpPr>
            <a:spLocks noGrp="1"/>
          </p:cNvSpPr>
          <p:nvPr>
            <p:ph type="title"/>
          </p:nvPr>
        </p:nvSpPr>
        <p:spPr>
          <a:xfrm>
            <a:off x="182563" y="398463"/>
            <a:ext cx="8869362" cy="423862"/>
          </a:xfrm>
        </p:spPr>
        <p:txBody>
          <a:bodyPr/>
          <a:lstStyle/>
          <a:p>
            <a:pPr>
              <a:defRPr/>
            </a:pPr>
            <a:r>
              <a:rPr lang="da-DK" altLang="fr-FR" sz="2800" dirty="0" smtClean="0">
                <a:ea typeface="ＭＳ Ｐゴシック" charset="0"/>
                <a:cs typeface="+mj-cs"/>
              </a:rPr>
              <a:t>Gain patterns – H-plane</a:t>
            </a:r>
            <a:endParaRPr lang="fr-FR" altLang="fr-FR" sz="2800" dirty="0">
              <a:ea typeface="ＭＳ Ｐゴシック" charset="0"/>
              <a:cs typeface="+mj-cs"/>
            </a:endParaRPr>
          </a:p>
        </p:txBody>
      </p:sp>
      <p:sp>
        <p:nvSpPr>
          <p:cNvPr id="3" name="Content Placeholder 2">
            <a:extLst/>
          </p:cNvPr>
          <p:cNvSpPr>
            <a:spLocks noGrp="1"/>
          </p:cNvSpPr>
          <p:nvPr>
            <p:ph idx="1"/>
          </p:nvPr>
        </p:nvSpPr>
        <p:spPr>
          <a:xfrm>
            <a:off x="182563" y="1600200"/>
            <a:ext cx="8374062" cy="822325"/>
          </a:xfrm>
        </p:spPr>
        <p:txBody>
          <a:bodyPr/>
          <a:lstStyle/>
          <a:p>
            <a:pPr marL="0" indent="0">
              <a:buFontTx/>
              <a:buNone/>
              <a:defRPr/>
            </a:pPr>
            <a:endParaRPr lang="en-GB" altLang="fr-FR" b="1" dirty="0">
              <a:ea typeface="ＭＳ Ｐゴシック" charset="0"/>
              <a:cs typeface="+mn-cs"/>
            </a:endParaRPr>
          </a:p>
          <a:p>
            <a:pPr>
              <a:defRPr/>
            </a:pPr>
            <a:endParaRPr lang="fr-FR" altLang="fr-FR" dirty="0">
              <a:ea typeface="ＭＳ Ｐゴシック" charset="0"/>
              <a:cs typeface="+mn-c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72" y="1442333"/>
            <a:ext cx="4011504" cy="1800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0247" y="1522525"/>
            <a:ext cx="4011504" cy="1800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472" y="3820725"/>
            <a:ext cx="4011504" cy="1800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17244" y="3820725"/>
            <a:ext cx="4011505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799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928" y="444846"/>
            <a:ext cx="8375650" cy="423862"/>
          </a:xfrm>
        </p:spPr>
        <p:txBody>
          <a:bodyPr/>
          <a:lstStyle/>
          <a:p>
            <a:r>
              <a:rPr lang="en-GB" sz="2800" dirty="0" smtClean="0"/>
              <a:t>Chromaticity</a:t>
            </a:r>
            <a:endParaRPr lang="en-GB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6619" y="1325903"/>
            <a:ext cx="4899454" cy="2340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2272" y="3794756"/>
            <a:ext cx="4899455" cy="23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774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928" y="444846"/>
            <a:ext cx="8375650" cy="423862"/>
          </a:xfrm>
        </p:spPr>
        <p:txBody>
          <a:bodyPr/>
          <a:lstStyle/>
          <a:p>
            <a:r>
              <a:rPr lang="en-GB" sz="2800" dirty="0" smtClean="0"/>
              <a:t>Antenna temperature with sky model</a:t>
            </a:r>
            <a:endParaRPr lang="en-GB" sz="2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5599" r="4818"/>
          <a:stretch/>
        </p:blipFill>
        <p:spPr>
          <a:xfrm>
            <a:off x="182928" y="1417342"/>
            <a:ext cx="4389072" cy="234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5599" r="6685"/>
          <a:stretch/>
        </p:blipFill>
        <p:spPr>
          <a:xfrm>
            <a:off x="4663439" y="1363317"/>
            <a:ext cx="4297634" cy="2340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l="7467" r="4817"/>
          <a:stretch/>
        </p:blipFill>
        <p:spPr>
          <a:xfrm>
            <a:off x="274366" y="3832170"/>
            <a:ext cx="4297634" cy="2340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/>
          <a:srcRect l="5601" r="4816"/>
          <a:stretch/>
        </p:blipFill>
        <p:spPr>
          <a:xfrm>
            <a:off x="4676840" y="3794756"/>
            <a:ext cx="4389072" cy="23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577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928" y="444846"/>
            <a:ext cx="8375650" cy="423862"/>
          </a:xfrm>
        </p:spPr>
        <p:txBody>
          <a:bodyPr/>
          <a:lstStyle/>
          <a:p>
            <a:r>
              <a:rPr lang="en-GB" sz="2800" dirty="0" smtClean="0"/>
              <a:t>Max absolute directivity error</a:t>
            </a:r>
            <a:endParaRPr lang="en-GB" sz="2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47" y="1325903"/>
            <a:ext cx="4899455" cy="2340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4818" r="5599"/>
          <a:stretch/>
        </p:blipFill>
        <p:spPr>
          <a:xfrm>
            <a:off x="45297" y="3707088"/>
            <a:ext cx="4389072" cy="2340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l="5601" r="4816"/>
          <a:stretch/>
        </p:blipFill>
        <p:spPr>
          <a:xfrm>
            <a:off x="4663439" y="3703317"/>
            <a:ext cx="4389072" cy="23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055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928" y="444846"/>
            <a:ext cx="8375650" cy="423862"/>
          </a:xfrm>
        </p:spPr>
        <p:txBody>
          <a:bodyPr/>
          <a:lstStyle/>
          <a:p>
            <a:r>
              <a:rPr lang="en-GB" sz="2800" dirty="0" smtClean="0"/>
              <a:t>Mean </a:t>
            </a:r>
            <a:r>
              <a:rPr lang="en-GB" sz="2800" dirty="0"/>
              <a:t>absolute directivity error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47" y="1325903"/>
            <a:ext cx="4899455" cy="2340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5599" r="4818"/>
          <a:stretch/>
        </p:blipFill>
        <p:spPr>
          <a:xfrm>
            <a:off x="91489" y="3628320"/>
            <a:ext cx="4389072" cy="2340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/>
          <a:srcRect l="3735" r="4816"/>
          <a:stretch/>
        </p:blipFill>
        <p:spPr>
          <a:xfrm>
            <a:off x="4597322" y="3649292"/>
            <a:ext cx="4480511" cy="23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583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928" y="444846"/>
            <a:ext cx="8375650" cy="423862"/>
          </a:xfrm>
        </p:spPr>
        <p:txBody>
          <a:bodyPr/>
          <a:lstStyle/>
          <a:p>
            <a:r>
              <a:rPr lang="en-GB" sz="2800" dirty="0"/>
              <a:t>Max </a:t>
            </a:r>
            <a:r>
              <a:rPr lang="en-GB" sz="2800" dirty="0" smtClean="0"/>
              <a:t>relative </a:t>
            </a:r>
            <a:r>
              <a:rPr lang="en-GB" sz="2800" dirty="0"/>
              <a:t>directivity error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3734" r="5300"/>
          <a:stretch/>
        </p:blipFill>
        <p:spPr>
          <a:xfrm>
            <a:off x="23643" y="3740731"/>
            <a:ext cx="4456918" cy="234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3948" r="6469"/>
          <a:stretch/>
        </p:blipFill>
        <p:spPr>
          <a:xfrm>
            <a:off x="4725085" y="3801252"/>
            <a:ext cx="4389072" cy="2340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1398" y="1325903"/>
            <a:ext cx="4899455" cy="23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565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928" y="444846"/>
            <a:ext cx="8375650" cy="423862"/>
          </a:xfrm>
        </p:spPr>
        <p:txBody>
          <a:bodyPr/>
          <a:lstStyle/>
          <a:p>
            <a:r>
              <a:rPr lang="en-GB" sz="2800" dirty="0" smtClean="0"/>
              <a:t>Mean </a:t>
            </a:r>
            <a:r>
              <a:rPr lang="en-GB" sz="2800" dirty="0"/>
              <a:t>relative directivity error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47" y="1363317"/>
            <a:ext cx="4899455" cy="234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5601" r="4816"/>
          <a:stretch/>
        </p:blipFill>
        <p:spPr>
          <a:xfrm>
            <a:off x="182928" y="3740731"/>
            <a:ext cx="4389072" cy="2340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l="5601" r="4816"/>
          <a:stretch/>
        </p:blipFill>
        <p:spPr>
          <a:xfrm>
            <a:off x="4663439" y="3740731"/>
            <a:ext cx="4389072" cy="23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748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>
            <a:extLst>
              <a:ext uri="{FF2B5EF4-FFF2-40B4-BE49-F238E27FC236}">
                <a16:creationId xmlns:a16="http://schemas.microsoft.com/office/drawing/2014/main" id="{2F55135D-EBE9-4A2F-AE95-9C22957C5C63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412750" y="2880992"/>
            <a:ext cx="8374063" cy="822325"/>
          </a:xfrm>
        </p:spPr>
        <p:txBody>
          <a:bodyPr/>
          <a:lstStyle/>
          <a:p>
            <a:pPr algn="ctr">
              <a:defRPr/>
            </a:pPr>
            <a:r>
              <a:rPr lang="en-GB" altLang="fr-FR" sz="4000" dirty="0" smtClean="0"/>
              <a:t>Summary of the performance</a:t>
            </a:r>
            <a:endParaRPr lang="en-GB" altLang="fr-FR" sz="4000" dirty="0"/>
          </a:p>
        </p:txBody>
      </p:sp>
      <p:sp>
        <p:nvSpPr>
          <p:cNvPr id="9219" name="Rectangle 4">
            <a:extLst>
              <a:ext uri="{FF2B5EF4-FFF2-40B4-BE49-F238E27FC236}">
                <a16:creationId xmlns:a16="http://schemas.microsoft.com/office/drawing/2014/main" id="{2A59F03B-794C-41B7-B506-B6D33295FF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175" y="5548313"/>
            <a:ext cx="8374063" cy="261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0" tIns="0" rIns="0" bIns="0"/>
          <a:lstStyle/>
          <a:p>
            <a:pPr eaLnBrk="1" hangingPunct="1">
              <a:defRPr/>
            </a:pPr>
            <a:endParaRPr lang="en-GB" b="1">
              <a:solidFill>
                <a:schemeClr val="tx2"/>
              </a:solidFill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3326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928" y="444846"/>
            <a:ext cx="8375650" cy="423862"/>
          </a:xfrm>
        </p:spPr>
        <p:txBody>
          <a:bodyPr/>
          <a:lstStyle/>
          <a:p>
            <a:r>
              <a:rPr lang="en-GB" altLang="fr-FR" sz="2800" dirty="0" smtClean="0"/>
              <a:t>Summary </a:t>
            </a:r>
            <a:r>
              <a:rPr lang="en-GB" altLang="fr-FR" sz="2800" dirty="0"/>
              <a:t>of the </a:t>
            </a:r>
            <a:r>
              <a:rPr lang="en-GB" altLang="fr-FR" sz="2800" dirty="0" smtClean="0"/>
              <a:t>performance (1)</a:t>
            </a:r>
            <a:endParaRPr lang="en-GB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15364740"/>
              </p:ext>
            </p:extLst>
          </p:nvPr>
        </p:nvGraphicFramePr>
        <p:xfrm>
          <a:off x="182927" y="1503653"/>
          <a:ext cx="8778144" cy="439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4536">
                  <a:extLst>
                    <a:ext uri="{9D8B030D-6E8A-4147-A177-3AD203B41FA5}">
                      <a16:colId xmlns:a16="http://schemas.microsoft.com/office/drawing/2014/main" val="362026233"/>
                    </a:ext>
                  </a:extLst>
                </a:gridCol>
                <a:gridCol w="2194536">
                  <a:extLst>
                    <a:ext uri="{9D8B030D-6E8A-4147-A177-3AD203B41FA5}">
                      <a16:colId xmlns:a16="http://schemas.microsoft.com/office/drawing/2014/main" val="3721408129"/>
                    </a:ext>
                  </a:extLst>
                </a:gridCol>
                <a:gridCol w="2194536">
                  <a:extLst>
                    <a:ext uri="{9D8B030D-6E8A-4147-A177-3AD203B41FA5}">
                      <a16:colId xmlns:a16="http://schemas.microsoft.com/office/drawing/2014/main" val="771712186"/>
                    </a:ext>
                  </a:extLst>
                </a:gridCol>
                <a:gridCol w="2194536">
                  <a:extLst>
                    <a:ext uri="{9D8B030D-6E8A-4147-A177-3AD203B41FA5}">
                      <a16:colId xmlns:a16="http://schemas.microsoft.com/office/drawing/2014/main" val="24919853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GB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300" dirty="0" smtClean="0"/>
                        <a:t>No ground plane + soil</a:t>
                      </a:r>
                      <a:endParaRPr lang="en-GB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300" dirty="0" smtClean="0"/>
                        <a:t>5-m</a:t>
                      </a:r>
                      <a:r>
                        <a:rPr lang="en-GB" sz="1300" baseline="0" dirty="0" smtClean="0"/>
                        <a:t> bottom ground plane + soil</a:t>
                      </a:r>
                      <a:endParaRPr lang="en-GB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300" dirty="0" smtClean="0"/>
                        <a:t>44-m top ground plane</a:t>
                      </a:r>
                      <a:r>
                        <a:rPr lang="en-GB" sz="1300" baseline="0" dirty="0" smtClean="0"/>
                        <a:t> with serrations + soil</a:t>
                      </a:r>
                      <a:endParaRPr lang="en-GB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52986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300" dirty="0" smtClean="0"/>
                        <a:t>Antenna impedance</a:t>
                      </a:r>
                      <a:endParaRPr lang="en-GB" sz="1300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GB" sz="1300" dirty="0" smtClean="0"/>
                        <a:t>- Smooth</a:t>
                      </a:r>
                    </a:p>
                    <a:p>
                      <a:pPr marL="0" indent="0" algn="ctr">
                        <a:buFontTx/>
                        <a:buNone/>
                      </a:pPr>
                      <a:r>
                        <a:rPr lang="en-GB" sz="1300" dirty="0" smtClean="0"/>
                        <a:t>- Optimised between 60 –</a:t>
                      </a:r>
                      <a:r>
                        <a:rPr lang="en-GB" sz="1300" baseline="0" dirty="0" smtClean="0"/>
                        <a:t> 170 MHz</a:t>
                      </a:r>
                    </a:p>
                    <a:p>
                      <a:pPr marL="0" indent="0" algn="ctr">
                        <a:buFontTx/>
                        <a:buNone/>
                      </a:pPr>
                      <a:r>
                        <a:rPr lang="en-GB" sz="1300" dirty="0" smtClean="0"/>
                        <a:t>- The ground plane / soil do not modify the antenna impedance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37786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300" dirty="0" smtClean="0"/>
                        <a:t>S11 (50</a:t>
                      </a:r>
                      <a:r>
                        <a:rPr lang="en-GB" sz="1300" baseline="0" dirty="0" smtClean="0"/>
                        <a:t> ohm)</a:t>
                      </a:r>
                      <a:endParaRPr lang="en-GB" sz="1300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GB" sz="1300" baseline="0" dirty="0" smtClean="0"/>
                        <a:t>- S11 &lt; -5 dB between 55 – 200 MHz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300" baseline="0" dirty="0" smtClean="0"/>
                        <a:t>- S11 &lt; -10 dB between 60 – 170 MHz</a:t>
                      </a:r>
                      <a:endParaRPr lang="en-GB" sz="1300" dirty="0" smtClean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300" baseline="0" dirty="0" smtClean="0"/>
                        <a:t>- S11 &lt; -12 dB between 81 – 161 MHz</a:t>
                      </a:r>
                      <a:endParaRPr lang="en-GB" sz="1300" dirty="0" smtClean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300" baseline="0" dirty="0" smtClean="0"/>
                        <a:t>- S11 &lt; -15 dB between 87 – 135 MHz</a:t>
                      </a:r>
                      <a:endParaRPr lang="en-GB" sz="1300" dirty="0" smtClean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87356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300" dirty="0" smtClean="0"/>
                        <a:t>Gain</a:t>
                      </a:r>
                      <a:r>
                        <a:rPr lang="en-GB" sz="1300" baseline="0" dirty="0" smtClean="0"/>
                        <a:t> at zenith</a:t>
                      </a:r>
                      <a:endParaRPr lang="en-GB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300" dirty="0" smtClean="0"/>
                        <a:t>6 </a:t>
                      </a:r>
                      <a:r>
                        <a:rPr lang="en-GB" sz="1300" baseline="0" dirty="0" smtClean="0"/>
                        <a:t>–</a:t>
                      </a:r>
                      <a:r>
                        <a:rPr lang="en-GB" sz="1300" dirty="0" smtClean="0"/>
                        <a:t> 13.5 dB</a:t>
                      </a:r>
                    </a:p>
                    <a:p>
                      <a:pPr algn="ctr"/>
                      <a:r>
                        <a:rPr lang="en-GB" sz="1300" dirty="0" smtClean="0"/>
                        <a:t>Lot of small</a:t>
                      </a:r>
                      <a:r>
                        <a:rPr lang="en-GB" sz="1300" baseline="0" dirty="0" smtClean="0"/>
                        <a:t> </a:t>
                      </a:r>
                      <a:r>
                        <a:rPr lang="en-GB" sz="1300" baseline="0" noProof="0" dirty="0" smtClean="0"/>
                        <a:t>ripples</a:t>
                      </a:r>
                      <a:endParaRPr lang="en-GB" sz="13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300" dirty="0" smtClean="0"/>
                        <a:t>5 </a:t>
                      </a:r>
                      <a:r>
                        <a:rPr lang="en-GB" sz="1300" baseline="0" dirty="0" smtClean="0"/>
                        <a:t>–</a:t>
                      </a:r>
                      <a:r>
                        <a:rPr lang="en-GB" sz="1300" dirty="0" smtClean="0"/>
                        <a:t> 14 dB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300" dirty="0" smtClean="0"/>
                        <a:t>Large </a:t>
                      </a:r>
                      <a:r>
                        <a:rPr lang="en-GB" sz="1300" baseline="0" noProof="0" dirty="0" smtClean="0"/>
                        <a:t>ripples</a:t>
                      </a:r>
                      <a:endParaRPr lang="en-GB" sz="1300" noProof="0" dirty="0" smtClean="0"/>
                    </a:p>
                    <a:p>
                      <a:pPr algn="ctr"/>
                      <a:endParaRPr lang="en-GB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300" dirty="0" smtClean="0"/>
                        <a:t>7 – 13 dB</a:t>
                      </a:r>
                    </a:p>
                    <a:p>
                      <a:pPr algn="ctr"/>
                      <a:r>
                        <a:rPr lang="en-GB" sz="1300" dirty="0" smtClean="0"/>
                        <a:t>Smooth</a:t>
                      </a:r>
                    </a:p>
                    <a:p>
                      <a:pPr algn="ctr"/>
                      <a:endParaRPr lang="en-GB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15559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300" dirty="0" smtClean="0"/>
                        <a:t>Gain</a:t>
                      </a:r>
                      <a:r>
                        <a:rPr lang="en-GB" sz="1300" baseline="0" dirty="0" smtClean="0"/>
                        <a:t> at 180°</a:t>
                      </a:r>
                      <a:endParaRPr lang="en-GB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300" dirty="0" smtClean="0"/>
                        <a:t>&lt; -6</a:t>
                      </a:r>
                      <a:r>
                        <a:rPr lang="en-GB" sz="1300" baseline="0" dirty="0" smtClean="0"/>
                        <a:t> dB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300" dirty="0" smtClean="0"/>
                        <a:t>&lt; -10</a:t>
                      </a:r>
                      <a:r>
                        <a:rPr lang="en-GB" sz="1300" baseline="0" dirty="0" smtClean="0"/>
                        <a:t> dB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300" dirty="0" smtClean="0"/>
                        <a:t>&lt; -20</a:t>
                      </a:r>
                      <a:r>
                        <a:rPr lang="en-GB" sz="1300" baseline="0" dirty="0" smtClean="0"/>
                        <a:t> dB</a:t>
                      </a:r>
                      <a:endParaRPr lang="en-GB" sz="130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2003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300" dirty="0" smtClean="0"/>
                        <a:t>Beam</a:t>
                      </a:r>
                      <a:endParaRPr lang="en-GB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300" dirty="0" smtClean="0"/>
                        <a:t>- Main beam relatively smooth up to 60°</a:t>
                      </a:r>
                    </a:p>
                    <a:p>
                      <a:pPr marL="0" indent="0" algn="ctr">
                        <a:buFontTx/>
                        <a:buNone/>
                      </a:pPr>
                      <a:r>
                        <a:rPr lang="en-GB" sz="1300" dirty="0" smtClean="0"/>
                        <a:t>- Sidelobes with a lot of structures</a:t>
                      </a:r>
                    </a:p>
                    <a:p>
                      <a:pPr marL="0" indent="0" algn="ctr">
                        <a:buFontTx/>
                        <a:buNone/>
                      </a:pPr>
                      <a:r>
                        <a:rPr lang="en-GB" sz="1300" dirty="0" smtClean="0"/>
                        <a:t>- Rather high backlobes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300" dirty="0" smtClean="0"/>
                        <a:t>- Main beam relatively smooth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300" dirty="0" smtClean="0"/>
                        <a:t>- Sidelobes with a lot of structures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300" dirty="0" smtClean="0"/>
                        <a:t>- Moderate backlobes</a:t>
                      </a:r>
                    </a:p>
                    <a:p>
                      <a:pPr algn="ctr"/>
                      <a:endParaRPr lang="en-GB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300" dirty="0" smtClean="0"/>
                        <a:t>- Main beam smooth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300" dirty="0" smtClean="0"/>
                        <a:t>- Moderate ripples on sidelobes</a:t>
                      </a:r>
                    </a:p>
                    <a:p>
                      <a:pPr algn="ctr"/>
                      <a:r>
                        <a:rPr lang="en-GB" sz="1300" dirty="0" smtClean="0"/>
                        <a:t>- Low backlobes</a:t>
                      </a:r>
                      <a:endParaRPr lang="en-GB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57516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04250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 bwMode="auto">
          <a:xfrm>
            <a:off x="182928" y="444846"/>
            <a:ext cx="8375650" cy="423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+mj-lt"/>
                <a:ea typeface="ＭＳ Ｐゴシック" charset="0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GB" altLang="fr-FR" sz="2800" kern="0" dirty="0" smtClean="0"/>
              <a:t>Summary of the performance (2)</a:t>
            </a:r>
            <a:endParaRPr lang="en-GB" kern="0" dirty="0"/>
          </a:p>
        </p:txBody>
      </p:sp>
      <p:graphicFrame>
        <p:nvGraphicFramePr>
          <p:cNvPr id="5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68213989"/>
              </p:ext>
            </p:extLst>
          </p:nvPr>
        </p:nvGraphicFramePr>
        <p:xfrm>
          <a:off x="182927" y="1417342"/>
          <a:ext cx="8778144" cy="4643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4536">
                  <a:extLst>
                    <a:ext uri="{9D8B030D-6E8A-4147-A177-3AD203B41FA5}">
                      <a16:colId xmlns:a16="http://schemas.microsoft.com/office/drawing/2014/main" val="362026233"/>
                    </a:ext>
                  </a:extLst>
                </a:gridCol>
                <a:gridCol w="2194536">
                  <a:extLst>
                    <a:ext uri="{9D8B030D-6E8A-4147-A177-3AD203B41FA5}">
                      <a16:colId xmlns:a16="http://schemas.microsoft.com/office/drawing/2014/main" val="3721408129"/>
                    </a:ext>
                  </a:extLst>
                </a:gridCol>
                <a:gridCol w="2194536">
                  <a:extLst>
                    <a:ext uri="{9D8B030D-6E8A-4147-A177-3AD203B41FA5}">
                      <a16:colId xmlns:a16="http://schemas.microsoft.com/office/drawing/2014/main" val="771712186"/>
                    </a:ext>
                  </a:extLst>
                </a:gridCol>
                <a:gridCol w="2194536">
                  <a:extLst>
                    <a:ext uri="{9D8B030D-6E8A-4147-A177-3AD203B41FA5}">
                      <a16:colId xmlns:a16="http://schemas.microsoft.com/office/drawing/2014/main" val="24919853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GB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300" dirty="0" smtClean="0"/>
                        <a:t>No ground plane + soil</a:t>
                      </a:r>
                      <a:endParaRPr lang="en-GB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300" dirty="0" smtClean="0"/>
                        <a:t>5-m</a:t>
                      </a:r>
                      <a:r>
                        <a:rPr lang="en-GB" sz="1300" baseline="0" dirty="0" smtClean="0"/>
                        <a:t> bottom ground plane + soil</a:t>
                      </a:r>
                      <a:endParaRPr lang="en-GB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300" dirty="0" smtClean="0"/>
                        <a:t>44-m top ground plane</a:t>
                      </a:r>
                      <a:r>
                        <a:rPr lang="en-GB" sz="1300" baseline="0" dirty="0" smtClean="0"/>
                        <a:t> with serrations + soil</a:t>
                      </a:r>
                      <a:endParaRPr lang="en-GB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52986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sz="1300" dirty="0" smtClean="0"/>
                        <a:t>Radiation </a:t>
                      </a:r>
                      <a:r>
                        <a:rPr lang="fr-FR" sz="1300" dirty="0" err="1" smtClean="0"/>
                        <a:t>efficiency</a:t>
                      </a:r>
                      <a:endParaRPr lang="en-GB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300" dirty="0" smtClean="0"/>
                        <a:t>~ 98%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dirty="0" smtClean="0"/>
                        <a:t>- Variations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dirty="0" smtClean="0"/>
                        <a:t>~ 98%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dirty="0" smtClean="0"/>
                        <a:t>- Variations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dirty="0" smtClean="0"/>
                        <a:t>~ 99.5%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dirty="0" smtClean="0"/>
                        <a:t>- Stable</a:t>
                      </a:r>
                      <a:endParaRPr lang="en-GB" sz="130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38413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sz="1300" dirty="0" smtClean="0"/>
                        <a:t>Backlobe area ratio</a:t>
                      </a:r>
                      <a:endParaRPr lang="en-GB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dirty="0" smtClean="0"/>
                        <a:t>3</a:t>
                      </a:r>
                      <a:r>
                        <a:rPr lang="fr-FR" sz="1300" baseline="0" dirty="0" smtClean="0"/>
                        <a:t> – 11 %</a:t>
                      </a:r>
                      <a:endParaRPr lang="fr-FR" sz="1300" dirty="0" smtClean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dirty="0" smtClean="0"/>
                        <a:t>- Variations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dirty="0" smtClean="0"/>
                        <a:t>3</a:t>
                      </a:r>
                      <a:r>
                        <a:rPr lang="fr-FR" sz="1300" baseline="0" dirty="0" smtClean="0"/>
                        <a:t> – 9 %</a:t>
                      </a:r>
                      <a:endParaRPr lang="fr-FR" sz="1300" dirty="0" smtClean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dirty="0" smtClean="0"/>
                        <a:t>- Variations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dirty="0" smtClean="0"/>
                        <a:t>~ 2%</a:t>
                      </a:r>
                    </a:p>
                    <a:p>
                      <a:pPr algn="ctr"/>
                      <a:r>
                        <a:rPr lang="fr-FR" sz="1300" dirty="0" smtClean="0"/>
                        <a:t>- </a:t>
                      </a:r>
                      <a:r>
                        <a:rPr lang="fr-FR" sz="1300" dirty="0" err="1" smtClean="0"/>
                        <a:t>Rather</a:t>
                      </a:r>
                      <a:r>
                        <a:rPr lang="fr-FR" sz="1300" dirty="0" smtClean="0"/>
                        <a:t> stable</a:t>
                      </a:r>
                      <a:endParaRPr lang="en-GB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10227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dirty="0" err="1" smtClean="0"/>
                        <a:t>Soil</a:t>
                      </a:r>
                      <a:r>
                        <a:rPr lang="fr-FR" sz="1300" dirty="0" smtClean="0"/>
                        <a:t> noise </a:t>
                      </a:r>
                      <a:r>
                        <a:rPr lang="fr-FR" sz="1300" dirty="0" err="1" smtClean="0"/>
                        <a:t>temperature</a:t>
                      </a:r>
                      <a:r>
                        <a:rPr lang="fr-FR" sz="1300" dirty="0" smtClean="0"/>
                        <a:t> </a:t>
                      </a:r>
                      <a:r>
                        <a:rPr lang="fr-FR" sz="1300" dirty="0" err="1" smtClean="0"/>
                        <a:t>received</a:t>
                      </a:r>
                      <a:r>
                        <a:rPr lang="fr-FR" sz="1300" dirty="0" smtClean="0"/>
                        <a:t> by the backlobes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dirty="0" smtClean="0"/>
                        <a:t>7 – 31 K</a:t>
                      </a:r>
                    </a:p>
                    <a:p>
                      <a:pPr algn="ctr"/>
                      <a:endParaRPr lang="en-GB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dirty="0" smtClean="0"/>
                        <a:t>7 – 25 K</a:t>
                      </a:r>
                    </a:p>
                    <a:p>
                      <a:pPr algn="ctr"/>
                      <a:endParaRPr lang="en-GB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dirty="0" smtClean="0"/>
                        <a:t>~ 7 K</a:t>
                      </a:r>
                    </a:p>
                    <a:p>
                      <a:pPr algn="ctr"/>
                      <a:endParaRPr lang="en-GB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08296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dirty="0" err="1" smtClean="0"/>
                        <a:t>Chromaticity</a:t>
                      </a:r>
                      <a:r>
                        <a:rPr lang="fr-FR" sz="1300" baseline="0" dirty="0" smtClean="0"/>
                        <a:t> </a:t>
                      </a:r>
                      <a:r>
                        <a:rPr lang="fr-FR" sz="1300" baseline="0" dirty="0" err="1" smtClean="0"/>
                        <a:t>FoM</a:t>
                      </a:r>
                      <a:endParaRPr lang="en-GB" sz="1300" dirty="0" smtClean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dirty="0" smtClean="0"/>
                        <a:t>TOP </a:t>
                      </a:r>
                      <a:r>
                        <a:rPr lang="fr-FR" sz="1300" dirty="0" err="1" smtClean="0"/>
                        <a:t>ground</a:t>
                      </a:r>
                      <a:r>
                        <a:rPr lang="fr-FR" sz="1300" dirty="0" smtClean="0"/>
                        <a:t> plane (best)  &lt;</a:t>
                      </a:r>
                      <a:r>
                        <a:rPr lang="fr-FR" sz="1300" baseline="0" dirty="0" smtClean="0"/>
                        <a:t> NO </a:t>
                      </a:r>
                      <a:r>
                        <a:rPr lang="fr-FR" sz="1300" baseline="0" dirty="0" err="1" smtClean="0"/>
                        <a:t>ground</a:t>
                      </a:r>
                      <a:r>
                        <a:rPr lang="fr-FR" sz="1300" baseline="0" dirty="0" smtClean="0"/>
                        <a:t> plane &lt; BOT </a:t>
                      </a:r>
                      <a:r>
                        <a:rPr lang="fr-FR" sz="1300" baseline="0" dirty="0" err="1" smtClean="0"/>
                        <a:t>ground</a:t>
                      </a:r>
                      <a:r>
                        <a:rPr lang="fr-FR" sz="1300" baseline="0" dirty="0" smtClean="0"/>
                        <a:t> plane (</a:t>
                      </a:r>
                      <a:r>
                        <a:rPr lang="fr-FR" sz="1300" baseline="0" dirty="0" err="1" smtClean="0"/>
                        <a:t>worst</a:t>
                      </a:r>
                      <a:r>
                        <a:rPr lang="fr-FR" sz="1300" baseline="0" dirty="0" smtClean="0"/>
                        <a:t>)</a:t>
                      </a:r>
                      <a:endParaRPr lang="en-GB" sz="1300" dirty="0" smtClean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38728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sz="1300" dirty="0" smtClean="0"/>
                        <a:t>T</a:t>
                      </a:r>
                      <a:r>
                        <a:rPr lang="fr-FR" sz="1300" baseline="-25000" dirty="0" smtClean="0"/>
                        <a:t>ant</a:t>
                      </a:r>
                      <a:r>
                        <a:rPr lang="fr-FR" sz="1300" dirty="0" smtClean="0"/>
                        <a:t> </a:t>
                      </a:r>
                      <a:r>
                        <a:rPr lang="fr-FR" sz="1300" dirty="0" err="1" smtClean="0"/>
                        <a:t>absolute</a:t>
                      </a:r>
                      <a:r>
                        <a:rPr lang="fr-FR" sz="1300" dirty="0" smtClean="0"/>
                        <a:t> </a:t>
                      </a:r>
                      <a:r>
                        <a:rPr lang="fr-FR" sz="1300" dirty="0" err="1" smtClean="0"/>
                        <a:t>error</a:t>
                      </a:r>
                      <a:endParaRPr lang="en-GB" sz="1300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dirty="0" smtClean="0"/>
                        <a:t>TOP </a:t>
                      </a:r>
                      <a:r>
                        <a:rPr lang="fr-FR" sz="1300" dirty="0" err="1" smtClean="0"/>
                        <a:t>ground</a:t>
                      </a:r>
                      <a:r>
                        <a:rPr lang="fr-FR" sz="1300" dirty="0" smtClean="0"/>
                        <a:t> plane (best)  &lt;</a:t>
                      </a:r>
                      <a:r>
                        <a:rPr lang="fr-FR" sz="1300" baseline="0" dirty="0" smtClean="0"/>
                        <a:t> NO </a:t>
                      </a:r>
                      <a:r>
                        <a:rPr lang="fr-FR" sz="1300" baseline="0" dirty="0" err="1" smtClean="0"/>
                        <a:t>ground</a:t>
                      </a:r>
                      <a:r>
                        <a:rPr lang="fr-FR" sz="1300" baseline="0" dirty="0" smtClean="0"/>
                        <a:t> plane &lt; BOT </a:t>
                      </a:r>
                      <a:r>
                        <a:rPr lang="fr-FR" sz="1300" baseline="0" dirty="0" err="1" smtClean="0"/>
                        <a:t>ground</a:t>
                      </a:r>
                      <a:r>
                        <a:rPr lang="fr-FR" sz="1300" baseline="0" dirty="0" smtClean="0"/>
                        <a:t> plane (</a:t>
                      </a:r>
                      <a:r>
                        <a:rPr lang="fr-FR" sz="1300" baseline="0" dirty="0" err="1" smtClean="0"/>
                        <a:t>worst</a:t>
                      </a:r>
                      <a:r>
                        <a:rPr lang="fr-FR" sz="1300" baseline="0" dirty="0" smtClean="0"/>
                        <a:t>)</a:t>
                      </a:r>
                      <a:endParaRPr lang="en-GB" sz="1300" dirty="0" smtClean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21209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300" dirty="0" smtClean="0"/>
                        <a:t>Max absolute directivity error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dirty="0" smtClean="0"/>
                        <a:t>TOP </a:t>
                      </a:r>
                      <a:r>
                        <a:rPr lang="fr-FR" sz="1300" dirty="0" err="1" smtClean="0"/>
                        <a:t>ground</a:t>
                      </a:r>
                      <a:r>
                        <a:rPr lang="fr-FR" sz="1300" dirty="0" smtClean="0"/>
                        <a:t> plane (best)  &lt;</a:t>
                      </a:r>
                      <a:r>
                        <a:rPr lang="fr-FR" sz="1300" baseline="0" dirty="0" smtClean="0"/>
                        <a:t> NO </a:t>
                      </a:r>
                      <a:r>
                        <a:rPr lang="fr-FR" sz="1300" baseline="0" dirty="0" err="1" smtClean="0"/>
                        <a:t>ground</a:t>
                      </a:r>
                      <a:r>
                        <a:rPr lang="fr-FR" sz="1300" baseline="0" dirty="0" smtClean="0"/>
                        <a:t> plane &lt; BOT </a:t>
                      </a:r>
                      <a:r>
                        <a:rPr lang="fr-FR" sz="1300" baseline="0" dirty="0" err="1" smtClean="0"/>
                        <a:t>ground</a:t>
                      </a:r>
                      <a:r>
                        <a:rPr lang="fr-FR" sz="1300" baseline="0" dirty="0" smtClean="0"/>
                        <a:t> plane (</a:t>
                      </a:r>
                      <a:r>
                        <a:rPr lang="fr-FR" sz="1300" baseline="0" dirty="0" err="1" smtClean="0"/>
                        <a:t>worst</a:t>
                      </a:r>
                      <a:r>
                        <a:rPr lang="fr-FR" sz="1300" baseline="0" dirty="0" smtClean="0"/>
                        <a:t>)</a:t>
                      </a:r>
                      <a:endParaRPr lang="en-GB" sz="1300" dirty="0" smtClean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GB" sz="13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GB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31938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300" dirty="0" smtClean="0"/>
                        <a:t>Mean absolute directivity error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dirty="0" smtClean="0"/>
                        <a:t>TOP </a:t>
                      </a:r>
                      <a:r>
                        <a:rPr lang="fr-FR" sz="1300" dirty="0" err="1" smtClean="0"/>
                        <a:t>ground</a:t>
                      </a:r>
                      <a:r>
                        <a:rPr lang="fr-FR" sz="1300" dirty="0" smtClean="0"/>
                        <a:t> plane (best)  &lt;</a:t>
                      </a:r>
                      <a:r>
                        <a:rPr lang="fr-FR" sz="1300" baseline="0" dirty="0" smtClean="0"/>
                        <a:t> NO </a:t>
                      </a:r>
                      <a:r>
                        <a:rPr lang="fr-FR" sz="1300" baseline="0" dirty="0" err="1" smtClean="0"/>
                        <a:t>ground</a:t>
                      </a:r>
                      <a:r>
                        <a:rPr lang="fr-FR" sz="1300" baseline="0" dirty="0" smtClean="0"/>
                        <a:t> plane &lt; BOT </a:t>
                      </a:r>
                      <a:r>
                        <a:rPr lang="fr-FR" sz="1300" baseline="0" dirty="0" err="1" smtClean="0"/>
                        <a:t>ground</a:t>
                      </a:r>
                      <a:r>
                        <a:rPr lang="fr-FR" sz="1300" baseline="0" dirty="0" smtClean="0"/>
                        <a:t> plane (</a:t>
                      </a:r>
                      <a:r>
                        <a:rPr lang="fr-FR" sz="1300" baseline="0" dirty="0" err="1" smtClean="0"/>
                        <a:t>worst</a:t>
                      </a:r>
                      <a:r>
                        <a:rPr lang="fr-FR" sz="1300" baseline="0" dirty="0" smtClean="0"/>
                        <a:t>)</a:t>
                      </a:r>
                      <a:endParaRPr lang="en-GB" sz="1300" dirty="0" smtClean="0"/>
                    </a:p>
                    <a:p>
                      <a:pPr algn="ctr"/>
                      <a:endParaRPr lang="en-GB" sz="13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GB" sz="13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GB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75160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300" dirty="0" smtClean="0"/>
                        <a:t>Max relative directivity error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dirty="0" smtClean="0"/>
                        <a:t>TOP </a:t>
                      </a:r>
                      <a:r>
                        <a:rPr lang="fr-FR" sz="1300" dirty="0" err="1" smtClean="0"/>
                        <a:t>ground</a:t>
                      </a:r>
                      <a:r>
                        <a:rPr lang="fr-FR" sz="1300" dirty="0" smtClean="0"/>
                        <a:t> plane (best)  &lt;</a:t>
                      </a:r>
                      <a:r>
                        <a:rPr lang="fr-FR" sz="1300" baseline="0" dirty="0" smtClean="0"/>
                        <a:t> NO </a:t>
                      </a:r>
                      <a:r>
                        <a:rPr lang="fr-FR" sz="1300" baseline="0" dirty="0" err="1" smtClean="0"/>
                        <a:t>ground</a:t>
                      </a:r>
                      <a:r>
                        <a:rPr lang="fr-FR" sz="1300" baseline="0" dirty="0" smtClean="0"/>
                        <a:t> plane &lt; BOT </a:t>
                      </a:r>
                      <a:r>
                        <a:rPr lang="fr-FR" sz="1300" baseline="0" dirty="0" err="1" smtClean="0"/>
                        <a:t>ground</a:t>
                      </a:r>
                      <a:r>
                        <a:rPr lang="fr-FR" sz="1300" baseline="0" dirty="0" smtClean="0"/>
                        <a:t> plane (</a:t>
                      </a:r>
                      <a:r>
                        <a:rPr lang="fr-FR" sz="1300" baseline="0" dirty="0" err="1" smtClean="0"/>
                        <a:t>worst</a:t>
                      </a:r>
                      <a:r>
                        <a:rPr lang="fr-FR" sz="1300" baseline="0" dirty="0" smtClean="0"/>
                        <a:t>)</a:t>
                      </a:r>
                      <a:endParaRPr lang="en-GB" sz="1300" dirty="0" smtClean="0"/>
                    </a:p>
                    <a:p>
                      <a:pPr algn="ctr"/>
                      <a:endParaRPr lang="en-GB" sz="1300" dirty="0" smtClean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GB" sz="13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GB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7325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300" dirty="0" smtClean="0"/>
                        <a:t>Mean relative directivity error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dirty="0" smtClean="0"/>
                        <a:t>TOP </a:t>
                      </a:r>
                      <a:r>
                        <a:rPr lang="fr-FR" sz="1300" dirty="0" err="1" smtClean="0"/>
                        <a:t>ground</a:t>
                      </a:r>
                      <a:r>
                        <a:rPr lang="fr-FR" sz="1300" dirty="0" smtClean="0"/>
                        <a:t> plane (best)  ~</a:t>
                      </a:r>
                      <a:r>
                        <a:rPr lang="fr-FR" sz="1300" baseline="0" dirty="0" smtClean="0"/>
                        <a:t> NO </a:t>
                      </a:r>
                      <a:r>
                        <a:rPr lang="fr-FR" sz="1300" baseline="0" dirty="0" err="1" smtClean="0"/>
                        <a:t>ground</a:t>
                      </a:r>
                      <a:r>
                        <a:rPr lang="fr-FR" sz="1300" baseline="0" dirty="0" smtClean="0"/>
                        <a:t> plane &lt; BOT </a:t>
                      </a:r>
                      <a:r>
                        <a:rPr lang="fr-FR" sz="1300" baseline="0" dirty="0" err="1" smtClean="0"/>
                        <a:t>ground</a:t>
                      </a:r>
                      <a:r>
                        <a:rPr lang="fr-FR" sz="1300" baseline="0" dirty="0" smtClean="0"/>
                        <a:t> plane (</a:t>
                      </a:r>
                      <a:r>
                        <a:rPr lang="fr-FR" sz="1300" baseline="0" dirty="0" err="1" smtClean="0"/>
                        <a:t>worst</a:t>
                      </a:r>
                      <a:r>
                        <a:rPr lang="fr-FR" sz="1300" baseline="0" dirty="0" smtClean="0"/>
                        <a:t>)</a:t>
                      </a:r>
                      <a:endParaRPr lang="en-GB" sz="1300" dirty="0" smtClean="0"/>
                    </a:p>
                    <a:p>
                      <a:pPr algn="ctr"/>
                      <a:endParaRPr lang="en-GB" sz="13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GB" sz="13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GB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4483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05658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>
            <a:extLst/>
          </p:cNvPr>
          <p:cNvSpPr>
            <a:spLocks noGrp="1"/>
          </p:cNvSpPr>
          <p:nvPr>
            <p:ph type="title"/>
          </p:nvPr>
        </p:nvSpPr>
        <p:spPr>
          <a:xfrm>
            <a:off x="182563" y="398463"/>
            <a:ext cx="8869362" cy="423862"/>
          </a:xfrm>
        </p:spPr>
        <p:txBody>
          <a:bodyPr/>
          <a:lstStyle/>
          <a:p>
            <a:pPr>
              <a:defRPr/>
            </a:pPr>
            <a:r>
              <a:rPr lang="en-GB" altLang="fr-FR" sz="2800" dirty="0" smtClean="0"/>
              <a:t>Soil parameters</a:t>
            </a:r>
            <a:endParaRPr lang="fr-FR" altLang="fr-FR" sz="2800" dirty="0">
              <a:ea typeface="ＭＳ Ｐゴシック" charset="0"/>
              <a:cs typeface="+mj-c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4401" t="2540" r="1865" b="27054"/>
          <a:stretch/>
        </p:blipFill>
        <p:spPr>
          <a:xfrm>
            <a:off x="2651781" y="2315373"/>
            <a:ext cx="6480000" cy="233272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07790" y="1508781"/>
            <a:ext cx="2452552" cy="3139321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defRPr/>
            </a:pPr>
            <a:r>
              <a:rPr lang="en-GB" altLang="fr-FR" b="1" dirty="0" smtClean="0"/>
              <a:t>Sandy dry soil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l-GR" dirty="0"/>
              <a:t>ε</a:t>
            </a:r>
            <a:r>
              <a:rPr lang="en-GB" altLang="fr-FR" b="1" baseline="-25000" dirty="0" smtClean="0"/>
              <a:t>r</a:t>
            </a:r>
            <a:r>
              <a:rPr lang="en-GB" altLang="fr-FR" b="1" dirty="0" smtClean="0"/>
              <a:t> = 2.5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GB" altLang="fr-FR" b="1" dirty="0"/>
              <a:t>t</a:t>
            </a:r>
            <a:r>
              <a:rPr lang="en-GB" altLang="fr-FR" b="1" dirty="0" smtClean="0"/>
              <a:t>an </a:t>
            </a:r>
            <a:r>
              <a:rPr lang="en-GB" dirty="0"/>
              <a:t>𝛿</a:t>
            </a:r>
            <a:r>
              <a:rPr lang="en-GB" altLang="fr-FR" b="1" dirty="0" smtClean="0"/>
              <a:t> = 0.016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en-GB" altLang="fr-FR" b="1" dirty="0"/>
          </a:p>
          <a:p>
            <a:pPr>
              <a:defRPr/>
            </a:pPr>
            <a:r>
              <a:rPr lang="en-GB" altLang="fr-FR" b="1" dirty="0" smtClean="0"/>
              <a:t>Dimensions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GB" altLang="fr-FR" b="1" dirty="0" smtClean="0"/>
              <a:t>60 x 60 x 6 m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en-GB" altLang="fr-FR" b="1" dirty="0"/>
          </a:p>
          <a:p>
            <a:pPr>
              <a:defRPr/>
            </a:pPr>
            <a:r>
              <a:rPr lang="en-GB" altLang="fr-FR" b="1" dirty="0" smtClean="0"/>
              <a:t>Simulation parameters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GB" altLang="fr-FR" b="1" dirty="0" smtClean="0"/>
              <a:t>Time solver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GB" altLang="fr-FR" b="1" dirty="0" smtClean="0"/>
              <a:t>T</a:t>
            </a:r>
            <a:r>
              <a:rPr lang="en-GB" altLang="fr-FR" b="1" baseline="-25000" dirty="0" smtClean="0"/>
              <a:t>max</a:t>
            </a:r>
            <a:r>
              <a:rPr lang="en-GB" altLang="fr-FR" b="1" dirty="0" smtClean="0"/>
              <a:t> = 500 ns</a:t>
            </a:r>
          </a:p>
        </p:txBody>
      </p:sp>
    </p:spTree>
    <p:extLst>
      <p:ext uri="{BB962C8B-B14F-4D97-AF65-F5344CB8AC3E}">
        <p14:creationId xmlns:p14="http://schemas.microsoft.com/office/powerpoint/2010/main" val="707430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>
            <a:extLst>
              <a:ext uri="{FF2B5EF4-FFF2-40B4-BE49-F238E27FC236}">
                <a16:creationId xmlns:a16="http://schemas.microsoft.com/office/drawing/2014/main" id="{2F55135D-EBE9-4A2F-AE95-9C22957C5C63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412750" y="2880992"/>
            <a:ext cx="8374063" cy="822325"/>
          </a:xfrm>
        </p:spPr>
        <p:txBody>
          <a:bodyPr/>
          <a:lstStyle/>
          <a:p>
            <a:pPr algn="ctr">
              <a:defRPr/>
            </a:pPr>
            <a:r>
              <a:rPr lang="en-GB" altLang="fr-FR" sz="4000" dirty="0" smtClean="0"/>
              <a:t>Conclusions</a:t>
            </a:r>
            <a:endParaRPr lang="en-GB" altLang="fr-FR" sz="4000" dirty="0"/>
          </a:p>
        </p:txBody>
      </p:sp>
      <p:sp>
        <p:nvSpPr>
          <p:cNvPr id="9219" name="Rectangle 4">
            <a:extLst>
              <a:ext uri="{FF2B5EF4-FFF2-40B4-BE49-F238E27FC236}">
                <a16:creationId xmlns:a16="http://schemas.microsoft.com/office/drawing/2014/main" id="{2A59F03B-794C-41B7-B506-B6D33295FF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175" y="5548313"/>
            <a:ext cx="8374063" cy="261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0" tIns="0" rIns="0" bIns="0"/>
          <a:lstStyle/>
          <a:p>
            <a:pPr eaLnBrk="1" hangingPunct="1">
              <a:defRPr/>
            </a:pPr>
            <a:endParaRPr lang="en-GB" b="1">
              <a:solidFill>
                <a:schemeClr val="tx2"/>
              </a:solidFill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2978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928" y="444846"/>
            <a:ext cx="8375650" cy="423862"/>
          </a:xfrm>
        </p:spPr>
        <p:txBody>
          <a:bodyPr/>
          <a:lstStyle/>
          <a:p>
            <a:r>
              <a:rPr lang="fr-FR" sz="2800" dirty="0" smtClean="0"/>
              <a:t>Conclusions (1)</a:t>
            </a:r>
            <a:endParaRPr lang="en-GB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274366" y="1370856"/>
            <a:ext cx="8686705" cy="480131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  <a:defRPr/>
            </a:pPr>
            <a:r>
              <a:rPr lang="en-GB" altLang="fr-FR" b="1" dirty="0" smtClean="0"/>
              <a:t> Design with the 44-m top ground plane with serrations provides the best performance for all the investigated </a:t>
            </a:r>
            <a:r>
              <a:rPr lang="en-GB" altLang="fr-FR" b="1" dirty="0" err="1" smtClean="0"/>
              <a:t>FoM</a:t>
            </a:r>
            <a:endParaRPr lang="en-GB" altLang="fr-FR" b="1" dirty="0" smtClean="0"/>
          </a:p>
          <a:p>
            <a:pPr lvl="1">
              <a:defRPr/>
            </a:pPr>
            <a:r>
              <a:rPr lang="en-GB" altLang="fr-FR" dirty="0" smtClean="0"/>
              <a:t>+ Beam rather smooth considering the finite ground plane and the soil</a:t>
            </a:r>
          </a:p>
          <a:p>
            <a:pPr lvl="1">
              <a:defRPr/>
            </a:pPr>
            <a:r>
              <a:rPr lang="en-GB" altLang="fr-FR" dirty="0" smtClean="0"/>
              <a:t>+ Very low and stable backlobes</a:t>
            </a:r>
          </a:p>
          <a:p>
            <a:pPr lvl="1">
              <a:defRPr/>
            </a:pPr>
            <a:r>
              <a:rPr lang="en-GB" altLang="fr-FR" dirty="0" smtClean="0"/>
              <a:t>+ Smooth gain at zenith</a:t>
            </a:r>
          </a:p>
          <a:p>
            <a:pPr lvl="1">
              <a:defRPr/>
            </a:pPr>
            <a:r>
              <a:rPr lang="en-GB" altLang="fr-FR" dirty="0" smtClean="0"/>
              <a:t>+ Little affected by the presence of the soil</a:t>
            </a:r>
          </a:p>
          <a:p>
            <a:pPr lvl="1">
              <a:defRPr/>
            </a:pPr>
            <a:r>
              <a:rPr lang="en-GB" altLang="fr-FR" dirty="0" smtClean="0"/>
              <a:t>+ Wideband (optimised in the 80</a:t>
            </a:r>
            <a:r>
              <a:rPr lang="en-GB" dirty="0" smtClean="0"/>
              <a:t> – 160 MHz band)</a:t>
            </a:r>
          </a:p>
          <a:p>
            <a:pPr lvl="1">
              <a:defRPr/>
            </a:pPr>
            <a:r>
              <a:rPr lang="en-GB" altLang="fr-FR" dirty="0" smtClean="0"/>
              <a:t>+ Smooth antenna impedance</a:t>
            </a:r>
          </a:p>
          <a:p>
            <a:pPr marL="742950" lvl="1" indent="-285750">
              <a:buFont typeface="Wingdings" panose="05000000000000000000" pitchFamily="2" charset="2"/>
              <a:buChar char="§"/>
              <a:defRPr/>
            </a:pPr>
            <a:endParaRPr lang="en-GB" altLang="fr-FR" b="1" dirty="0" smtClean="0"/>
          </a:p>
          <a:p>
            <a:pPr marL="285750" indent="-285750">
              <a:buFont typeface="Wingdings" panose="05000000000000000000" pitchFamily="2" charset="2"/>
              <a:buChar char="§"/>
              <a:defRPr/>
            </a:pPr>
            <a:r>
              <a:rPr lang="en-GB" altLang="fr-FR" b="1" dirty="0" smtClean="0"/>
              <a:t>Challenging mechanical aspects</a:t>
            </a:r>
          </a:p>
          <a:p>
            <a:pPr marL="625475" indent="-92075">
              <a:buFontTx/>
              <a:buChar char="-"/>
              <a:defRPr/>
            </a:pPr>
            <a:r>
              <a:rPr lang="en-GB" altLang="fr-FR" dirty="0" smtClean="0"/>
              <a:t> Large antenna (3.75 x 3.5 m), but the geometry is not too complex (</a:t>
            </a:r>
            <a:r>
              <a:rPr lang="en-GB" altLang="fr-FR" dirty="0" err="1" smtClean="0"/>
              <a:t>imo</a:t>
            </a:r>
            <a:r>
              <a:rPr lang="en-GB" altLang="fr-FR" dirty="0" smtClean="0"/>
              <a:t>)</a:t>
            </a:r>
          </a:p>
          <a:p>
            <a:pPr marL="625475" indent="-92075">
              <a:buFontTx/>
              <a:buChar char="-"/>
              <a:defRPr/>
            </a:pPr>
            <a:r>
              <a:rPr lang="en-GB" altLang="fr-FR" dirty="0" smtClean="0"/>
              <a:t> To be buried into the ground</a:t>
            </a:r>
          </a:p>
          <a:p>
            <a:pPr marL="625475" indent="-92075">
              <a:buFontTx/>
              <a:buChar char="-"/>
              <a:defRPr/>
            </a:pPr>
            <a:r>
              <a:rPr lang="en-GB" altLang="fr-FR" dirty="0" smtClean="0"/>
              <a:t> Very large ground plane</a:t>
            </a:r>
          </a:p>
          <a:p>
            <a:pPr marL="625475" indent="-92075">
              <a:buFontTx/>
              <a:buChar char="-"/>
              <a:defRPr/>
            </a:pPr>
            <a:r>
              <a:rPr lang="en-GB" altLang="fr-FR" dirty="0" smtClean="0"/>
              <a:t> Complicated to move and try different locations</a:t>
            </a:r>
          </a:p>
          <a:p>
            <a:pPr lvl="1">
              <a:defRPr/>
            </a:pPr>
            <a:endParaRPr lang="fr-FR" altLang="fr-FR" b="1" dirty="0" smtClean="0"/>
          </a:p>
          <a:p>
            <a:pPr marL="0" lvl="1" indent="271463">
              <a:buFont typeface="Wingdings" panose="05000000000000000000" pitchFamily="2" charset="2"/>
              <a:buChar char="§"/>
              <a:defRPr/>
            </a:pPr>
            <a:r>
              <a:rPr lang="en-GB" altLang="fr-FR" b="1" dirty="0" smtClean="0"/>
              <a:t>The alternative designs are easier to build and install, but significantly suffer from the effects of the soil and ground plane</a:t>
            </a:r>
          </a:p>
        </p:txBody>
      </p:sp>
    </p:spTree>
    <p:extLst>
      <p:ext uri="{BB962C8B-B14F-4D97-AF65-F5344CB8AC3E}">
        <p14:creationId xmlns:p14="http://schemas.microsoft.com/office/powerpoint/2010/main" val="2409713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82928" y="444846"/>
            <a:ext cx="8375650" cy="423862"/>
          </a:xfrm>
        </p:spPr>
        <p:txBody>
          <a:bodyPr/>
          <a:lstStyle/>
          <a:p>
            <a:r>
              <a:rPr lang="fr-FR" sz="2800" dirty="0" smtClean="0"/>
              <a:t>Conclusions (2)</a:t>
            </a:r>
            <a:endParaRPr lang="en-GB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274366" y="1325903"/>
            <a:ext cx="8686705" cy="480131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71463" indent="-271463">
              <a:buFont typeface="Wingdings" panose="05000000000000000000" pitchFamily="2" charset="2"/>
              <a:buChar char="§"/>
              <a:defRPr/>
            </a:pPr>
            <a:r>
              <a:rPr lang="en-GB" altLang="fr-FR" b="1" dirty="0" smtClean="0"/>
              <a:t>Trade-off</a:t>
            </a:r>
          </a:p>
          <a:p>
            <a:pPr marL="742950" lvl="1" indent="-285750">
              <a:buFont typeface="Wingdings" panose="05000000000000000000" pitchFamily="2" charset="2"/>
              <a:buChar char="Ø"/>
              <a:defRPr/>
            </a:pPr>
            <a:r>
              <a:rPr lang="en-GB" altLang="fr-FR" dirty="0" smtClean="0"/>
              <a:t>Adjust the thickness of the blades, the size of the circular stub, and the gap between the blades to </a:t>
            </a:r>
            <a:r>
              <a:rPr lang="en-GB" altLang="fr-FR" b="1" dirty="0" smtClean="0"/>
              <a:t>tune the impedance and so S11</a:t>
            </a:r>
            <a:r>
              <a:rPr lang="en-GB" altLang="fr-FR" dirty="0" smtClean="0"/>
              <a:t>, e.g.: </a:t>
            </a:r>
          </a:p>
          <a:p>
            <a:pPr marL="742950" lvl="1" indent="-285750">
              <a:buFont typeface="Wingdings" panose="05000000000000000000" pitchFamily="2" charset="2"/>
              <a:buChar char="Ø"/>
              <a:defRPr/>
            </a:pPr>
            <a:endParaRPr lang="en-GB" altLang="fr-FR" b="1" dirty="0" smtClean="0"/>
          </a:p>
          <a:p>
            <a:pPr lvl="1">
              <a:defRPr/>
            </a:pPr>
            <a:r>
              <a:rPr lang="en-GB" altLang="fr-FR" b="1" dirty="0" smtClean="0"/>
              <a:t> </a:t>
            </a:r>
          </a:p>
          <a:p>
            <a:pPr lvl="1">
              <a:defRPr/>
            </a:pPr>
            <a:endParaRPr lang="en-GB" altLang="fr-FR" b="1" dirty="0" smtClean="0"/>
          </a:p>
          <a:p>
            <a:pPr lvl="1">
              <a:defRPr/>
            </a:pPr>
            <a:endParaRPr lang="en-GB" altLang="fr-FR" b="1" dirty="0" smtClean="0"/>
          </a:p>
          <a:p>
            <a:pPr lvl="1">
              <a:defRPr/>
            </a:pPr>
            <a:endParaRPr lang="en-GB" altLang="fr-FR" b="1" dirty="0" smtClean="0"/>
          </a:p>
          <a:p>
            <a:pPr lvl="1">
              <a:defRPr/>
            </a:pPr>
            <a:endParaRPr lang="en-GB" altLang="fr-FR" b="1" dirty="0" smtClean="0"/>
          </a:p>
          <a:p>
            <a:pPr lvl="1">
              <a:defRPr/>
            </a:pPr>
            <a:endParaRPr lang="en-GB" altLang="fr-FR" b="1" dirty="0" smtClean="0"/>
          </a:p>
          <a:p>
            <a:pPr lvl="1">
              <a:defRPr/>
            </a:pPr>
            <a:endParaRPr lang="en-GB" altLang="fr-FR" b="1" dirty="0" smtClean="0"/>
          </a:p>
          <a:p>
            <a:pPr marL="742950" lvl="1" indent="-285750">
              <a:buFont typeface="Wingdings" panose="05000000000000000000" pitchFamily="2" charset="2"/>
              <a:buChar char="Ø"/>
              <a:defRPr/>
            </a:pPr>
            <a:r>
              <a:rPr lang="en-GB" altLang="fr-FR" dirty="0" smtClean="0"/>
              <a:t>If </a:t>
            </a:r>
            <a:r>
              <a:rPr lang="en-GB" altLang="fr-FR" b="1" dirty="0" smtClean="0"/>
              <a:t>better perf </a:t>
            </a:r>
            <a:r>
              <a:rPr lang="en-GB" altLang="fr-FR" dirty="0" smtClean="0"/>
              <a:t>required at </a:t>
            </a:r>
            <a:r>
              <a:rPr lang="en-GB" altLang="fr-FR" b="1" dirty="0" smtClean="0"/>
              <a:t>low </a:t>
            </a:r>
            <a:r>
              <a:rPr lang="en-GB" altLang="fr-FR" b="1" dirty="0" err="1" smtClean="0"/>
              <a:t>freq</a:t>
            </a:r>
            <a:r>
              <a:rPr lang="en-GB" altLang="fr-FR" b="1" dirty="0" smtClean="0"/>
              <a:t> </a:t>
            </a:r>
            <a:r>
              <a:rPr lang="en-GB" altLang="fr-FR" dirty="0" smtClean="0"/>
              <a:t>=&gt; bigger antenna (~4 – 4.5 m)</a:t>
            </a:r>
          </a:p>
          <a:p>
            <a:pPr marL="742950" lvl="1" indent="-285750">
              <a:buFont typeface="Wingdings" panose="05000000000000000000" pitchFamily="2" charset="2"/>
              <a:buChar char="Ø"/>
              <a:defRPr/>
            </a:pPr>
            <a:r>
              <a:rPr lang="en-GB" altLang="fr-FR" dirty="0" smtClean="0"/>
              <a:t>Increasing the </a:t>
            </a:r>
            <a:r>
              <a:rPr lang="en-GB" altLang="fr-FR" b="1" dirty="0" smtClean="0"/>
              <a:t>size of the ground plane </a:t>
            </a:r>
            <a:r>
              <a:rPr lang="en-GB" altLang="fr-FR" dirty="0" smtClean="0"/>
              <a:t>decreases the </a:t>
            </a:r>
            <a:r>
              <a:rPr lang="en-GB" altLang="fr-FR" b="1" dirty="0" smtClean="0"/>
              <a:t>beam chromaticity </a:t>
            </a:r>
            <a:r>
              <a:rPr lang="en-GB" altLang="fr-FR" dirty="0" smtClean="0"/>
              <a:t>(trade-off between perf and construction constraints)</a:t>
            </a:r>
          </a:p>
          <a:p>
            <a:pPr marL="285750" indent="-285750">
              <a:buFont typeface="Wingdings" panose="05000000000000000000" pitchFamily="2" charset="2"/>
              <a:buChar char="§"/>
              <a:defRPr/>
            </a:pPr>
            <a:r>
              <a:rPr lang="en-GB" altLang="fr-FR" b="1" dirty="0" smtClean="0"/>
              <a:t>Feeding</a:t>
            </a:r>
          </a:p>
          <a:p>
            <a:pPr marL="742950" lvl="1" indent="-285750">
              <a:buFont typeface="Wingdings" panose="05000000000000000000" pitchFamily="2" charset="2"/>
              <a:buChar char="Ø"/>
              <a:defRPr/>
            </a:pPr>
            <a:r>
              <a:rPr lang="en-GB" altLang="fr-FR" dirty="0" smtClean="0"/>
              <a:t>Electronics inside the 50-cm thick blades</a:t>
            </a:r>
          </a:p>
          <a:p>
            <a:pPr marL="742950" lvl="1" indent="-285750">
              <a:buFont typeface="Wingdings" panose="05000000000000000000" pitchFamily="2" charset="2"/>
              <a:buChar char="Ø"/>
              <a:defRPr/>
            </a:pPr>
            <a:r>
              <a:rPr lang="en-GB" altLang="fr-FR" dirty="0" smtClean="0"/>
              <a:t>50-ohm coax cable?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9794" y="2183390"/>
            <a:ext cx="5661917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488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562281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>
            <a:extLst>
              <a:ext uri="{FF2B5EF4-FFF2-40B4-BE49-F238E27FC236}">
                <a16:creationId xmlns:a16="http://schemas.microsoft.com/office/drawing/2014/main" id="{2F55135D-EBE9-4A2F-AE95-9C22957C5C63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412750" y="2880992"/>
            <a:ext cx="8374063" cy="822325"/>
          </a:xfrm>
        </p:spPr>
        <p:txBody>
          <a:bodyPr/>
          <a:lstStyle/>
          <a:p>
            <a:pPr algn="ctr">
              <a:defRPr/>
            </a:pPr>
            <a:r>
              <a:rPr lang="en-GB" altLang="fr-FR" sz="4000" dirty="0" smtClean="0"/>
              <a:t>Performance without ground plane</a:t>
            </a:r>
            <a:endParaRPr lang="en-GB" altLang="fr-FR" sz="4000" dirty="0"/>
          </a:p>
        </p:txBody>
      </p:sp>
      <p:sp>
        <p:nvSpPr>
          <p:cNvPr id="9219" name="Rectangle 4">
            <a:extLst>
              <a:ext uri="{FF2B5EF4-FFF2-40B4-BE49-F238E27FC236}">
                <a16:creationId xmlns:a16="http://schemas.microsoft.com/office/drawing/2014/main" id="{2A59F03B-794C-41B7-B506-B6D33295FF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175" y="5548313"/>
            <a:ext cx="8374063" cy="261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0" tIns="0" rIns="0" bIns="0"/>
          <a:lstStyle/>
          <a:p>
            <a:pPr eaLnBrk="1" hangingPunct="1">
              <a:defRPr/>
            </a:pPr>
            <a:endParaRPr lang="en-GB" b="1">
              <a:solidFill>
                <a:schemeClr val="tx2"/>
              </a:solidFill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5401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>
            <a:extLst/>
          </p:cNvPr>
          <p:cNvSpPr>
            <a:spLocks noGrp="1"/>
          </p:cNvSpPr>
          <p:nvPr>
            <p:ph type="title"/>
          </p:nvPr>
        </p:nvSpPr>
        <p:spPr>
          <a:xfrm>
            <a:off x="182563" y="398463"/>
            <a:ext cx="8869362" cy="423862"/>
          </a:xfrm>
        </p:spPr>
        <p:txBody>
          <a:bodyPr/>
          <a:lstStyle/>
          <a:p>
            <a:pPr>
              <a:defRPr/>
            </a:pPr>
            <a:r>
              <a:rPr lang="da-DK" altLang="fr-FR" sz="2800" dirty="0" smtClean="0">
                <a:ea typeface="ＭＳ Ｐゴシック" charset="0"/>
                <a:cs typeface="+mj-cs"/>
              </a:rPr>
              <a:t>Antenna impedance</a:t>
            </a:r>
            <a:endParaRPr lang="fr-FR" altLang="fr-FR" sz="2800" dirty="0">
              <a:ea typeface="ＭＳ Ｐゴシック" charset="0"/>
              <a:cs typeface="+mj-cs"/>
            </a:endParaRPr>
          </a:p>
        </p:txBody>
      </p:sp>
      <p:sp>
        <p:nvSpPr>
          <p:cNvPr id="3" name="Content Placeholder 2">
            <a:extLst/>
          </p:cNvPr>
          <p:cNvSpPr>
            <a:spLocks noGrp="1"/>
          </p:cNvSpPr>
          <p:nvPr>
            <p:ph idx="1"/>
          </p:nvPr>
        </p:nvSpPr>
        <p:spPr>
          <a:xfrm>
            <a:off x="182563" y="1600200"/>
            <a:ext cx="8374062" cy="822325"/>
          </a:xfrm>
        </p:spPr>
        <p:txBody>
          <a:bodyPr/>
          <a:lstStyle/>
          <a:p>
            <a:pPr marL="0" indent="0">
              <a:buFontTx/>
              <a:buNone/>
              <a:defRPr/>
            </a:pPr>
            <a:endParaRPr lang="en-GB" altLang="fr-FR" b="1" dirty="0">
              <a:ea typeface="ＭＳ Ｐゴシック" charset="0"/>
              <a:cs typeface="+mn-cs"/>
            </a:endParaRPr>
          </a:p>
          <a:p>
            <a:pPr>
              <a:defRPr/>
            </a:pPr>
            <a:endParaRPr lang="fr-FR" altLang="fr-FR" dirty="0">
              <a:ea typeface="ＭＳ Ｐゴシック" charset="0"/>
              <a:cs typeface="+mn-cs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9766" y="1325903"/>
            <a:ext cx="5214956" cy="2340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9766" y="3832170"/>
            <a:ext cx="5214956" cy="23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875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>
            <a:extLst/>
          </p:cNvPr>
          <p:cNvSpPr>
            <a:spLocks noGrp="1"/>
          </p:cNvSpPr>
          <p:nvPr>
            <p:ph type="title"/>
          </p:nvPr>
        </p:nvSpPr>
        <p:spPr>
          <a:xfrm>
            <a:off x="182563" y="398463"/>
            <a:ext cx="8869362" cy="423862"/>
          </a:xfrm>
        </p:spPr>
        <p:txBody>
          <a:bodyPr/>
          <a:lstStyle/>
          <a:p>
            <a:pPr>
              <a:defRPr/>
            </a:pPr>
            <a:r>
              <a:rPr lang="da-DK" altLang="fr-FR" sz="2800" dirty="0" smtClean="0">
                <a:ea typeface="ＭＳ Ｐゴシック" charset="0"/>
                <a:cs typeface="+mj-cs"/>
              </a:rPr>
              <a:t>S11 – with respect to 50 ohm differential</a:t>
            </a:r>
            <a:endParaRPr lang="fr-FR" altLang="fr-FR" sz="2800" dirty="0">
              <a:ea typeface="ＭＳ Ｐゴシック" charset="0"/>
              <a:cs typeface="+mj-cs"/>
            </a:endParaRPr>
          </a:p>
        </p:txBody>
      </p:sp>
      <p:sp>
        <p:nvSpPr>
          <p:cNvPr id="3" name="Content Placeholder 2">
            <a:extLst/>
          </p:cNvPr>
          <p:cNvSpPr>
            <a:spLocks noGrp="1"/>
          </p:cNvSpPr>
          <p:nvPr>
            <p:ph idx="1"/>
          </p:nvPr>
        </p:nvSpPr>
        <p:spPr>
          <a:xfrm>
            <a:off x="182563" y="1600200"/>
            <a:ext cx="8374062" cy="822325"/>
          </a:xfrm>
        </p:spPr>
        <p:txBody>
          <a:bodyPr/>
          <a:lstStyle/>
          <a:p>
            <a:pPr marL="0" indent="0">
              <a:buFontTx/>
              <a:buNone/>
              <a:defRPr/>
            </a:pPr>
            <a:endParaRPr lang="en-GB" altLang="fr-FR" b="1" dirty="0">
              <a:ea typeface="ＭＳ Ｐゴシック" charset="0"/>
              <a:cs typeface="+mn-cs"/>
            </a:endParaRPr>
          </a:p>
          <a:p>
            <a:pPr>
              <a:defRPr/>
            </a:pPr>
            <a:endParaRPr lang="fr-FR" altLang="fr-FR" dirty="0">
              <a:ea typeface="ＭＳ Ｐゴシック" charset="0"/>
              <a:cs typeface="+mn-cs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4522" y="1363317"/>
            <a:ext cx="5214956" cy="2340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4522" y="3794756"/>
            <a:ext cx="5214956" cy="23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335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>
            <a:extLst/>
          </p:cNvPr>
          <p:cNvSpPr>
            <a:spLocks noGrp="1"/>
          </p:cNvSpPr>
          <p:nvPr>
            <p:ph type="title"/>
          </p:nvPr>
        </p:nvSpPr>
        <p:spPr>
          <a:xfrm>
            <a:off x="182563" y="398463"/>
            <a:ext cx="8869362" cy="423862"/>
          </a:xfrm>
        </p:spPr>
        <p:txBody>
          <a:bodyPr/>
          <a:lstStyle/>
          <a:p>
            <a:pPr>
              <a:defRPr/>
            </a:pPr>
            <a:r>
              <a:rPr lang="da-DK" altLang="fr-FR" sz="2800" dirty="0"/>
              <a:t>Gain (dB) at zenith and at 180°</a:t>
            </a:r>
            <a:endParaRPr lang="fr-FR" altLang="fr-FR" sz="2800" dirty="0">
              <a:ea typeface="ＭＳ Ｐゴシック" charset="0"/>
              <a:cs typeface="+mj-cs"/>
            </a:endParaRPr>
          </a:p>
        </p:txBody>
      </p:sp>
      <p:sp>
        <p:nvSpPr>
          <p:cNvPr id="3" name="Content Placeholder 2">
            <a:extLst/>
          </p:cNvPr>
          <p:cNvSpPr>
            <a:spLocks noGrp="1"/>
          </p:cNvSpPr>
          <p:nvPr>
            <p:ph idx="1"/>
          </p:nvPr>
        </p:nvSpPr>
        <p:spPr>
          <a:xfrm>
            <a:off x="182563" y="1600200"/>
            <a:ext cx="8374062" cy="822325"/>
          </a:xfrm>
        </p:spPr>
        <p:txBody>
          <a:bodyPr/>
          <a:lstStyle/>
          <a:p>
            <a:pPr marL="0" indent="0">
              <a:buFontTx/>
              <a:buNone/>
              <a:defRPr/>
            </a:pPr>
            <a:endParaRPr lang="en-GB" altLang="fr-FR" b="1" dirty="0">
              <a:ea typeface="ＭＳ Ｐゴシック" charset="0"/>
              <a:cs typeface="+mn-cs"/>
            </a:endParaRPr>
          </a:p>
          <a:p>
            <a:pPr>
              <a:defRPr/>
            </a:pPr>
            <a:endParaRPr lang="fr-FR" altLang="fr-FR" dirty="0">
              <a:ea typeface="ＭＳ Ｐゴシック" charset="0"/>
              <a:cs typeface="+mn-cs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8775" y="3794756"/>
            <a:ext cx="5214956" cy="2340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8775" y="1325903"/>
            <a:ext cx="5214956" cy="23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196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lank">
  <a:themeElements>
    <a:clrScheme name="blank 1">
      <a:dk1>
        <a:srgbClr val="003E72"/>
      </a:dk1>
      <a:lt1>
        <a:srgbClr val="FFFFFF"/>
      </a:lt1>
      <a:dk2>
        <a:srgbClr val="FFFFFF"/>
      </a:dk2>
      <a:lt2>
        <a:srgbClr val="00B3BE"/>
      </a:lt2>
      <a:accent1>
        <a:srgbClr val="0073CF"/>
      </a:accent1>
      <a:accent2>
        <a:srgbClr val="E37222"/>
      </a:accent2>
      <a:accent3>
        <a:srgbClr val="FFFFFF"/>
      </a:accent3>
      <a:accent4>
        <a:srgbClr val="003460"/>
      </a:accent4>
      <a:accent5>
        <a:srgbClr val="AABCE4"/>
      </a:accent5>
      <a:accent6>
        <a:srgbClr val="CE671E"/>
      </a:accent6>
      <a:hlink>
        <a:srgbClr val="58A618"/>
      </a:hlink>
      <a:folHlink>
        <a:srgbClr val="8E258D"/>
      </a:folHlink>
    </a:clrScheme>
    <a:fontScheme name="blank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blank 1">
        <a:dk1>
          <a:srgbClr val="003E72"/>
        </a:dk1>
        <a:lt1>
          <a:srgbClr val="FFFFFF"/>
        </a:lt1>
        <a:dk2>
          <a:srgbClr val="FFFFFF"/>
        </a:dk2>
        <a:lt2>
          <a:srgbClr val="00B3BE"/>
        </a:lt2>
        <a:accent1>
          <a:srgbClr val="0073CF"/>
        </a:accent1>
        <a:accent2>
          <a:srgbClr val="E37222"/>
        </a:accent2>
        <a:accent3>
          <a:srgbClr val="FFFFFF"/>
        </a:accent3>
        <a:accent4>
          <a:srgbClr val="003460"/>
        </a:accent4>
        <a:accent5>
          <a:srgbClr val="AABCE4"/>
        </a:accent5>
        <a:accent6>
          <a:srgbClr val="CE671E"/>
        </a:accent6>
        <a:hlink>
          <a:srgbClr val="58A618"/>
        </a:hlink>
        <a:folHlink>
          <a:srgbClr val="8E258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3E72"/>
        </a:dk1>
        <a:lt1>
          <a:srgbClr val="FFFFFF"/>
        </a:lt1>
        <a:dk2>
          <a:srgbClr val="FFFFFF"/>
        </a:dk2>
        <a:lt2>
          <a:srgbClr val="83AFB4"/>
        </a:lt2>
        <a:accent1>
          <a:srgbClr val="6AADE4"/>
        </a:accent1>
        <a:accent2>
          <a:srgbClr val="EFBD47"/>
        </a:accent2>
        <a:accent3>
          <a:srgbClr val="FFFFFF"/>
        </a:accent3>
        <a:accent4>
          <a:srgbClr val="003460"/>
        </a:accent4>
        <a:accent5>
          <a:srgbClr val="B9D3EF"/>
        </a:accent5>
        <a:accent6>
          <a:srgbClr val="D9AB3F"/>
        </a:accent6>
        <a:hlink>
          <a:srgbClr val="A8B400"/>
        </a:hlink>
        <a:folHlink>
          <a:srgbClr val="6A406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3E72"/>
        </a:dk1>
        <a:lt1>
          <a:srgbClr val="FFFFFF"/>
        </a:lt1>
        <a:dk2>
          <a:srgbClr val="FFFFFF"/>
        </a:dk2>
        <a:lt2>
          <a:srgbClr val="156570"/>
        </a:lt2>
        <a:accent1>
          <a:srgbClr val="003E72"/>
        </a:accent1>
        <a:accent2>
          <a:srgbClr val="C84E00"/>
        </a:accent2>
        <a:accent3>
          <a:srgbClr val="FFFFFF"/>
        </a:accent3>
        <a:accent4>
          <a:srgbClr val="003460"/>
        </a:accent4>
        <a:accent5>
          <a:srgbClr val="AAAFBC"/>
        </a:accent5>
        <a:accent6>
          <a:srgbClr val="B54600"/>
        </a:accent6>
        <a:hlink>
          <a:srgbClr val="435125"/>
        </a:hlink>
        <a:folHlink>
          <a:srgbClr val="412D5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17281</TotalTime>
  <Words>913</Words>
  <Application>Microsoft Office PowerPoint</Application>
  <PresentationFormat>On-screen Show (4:3)</PresentationFormat>
  <Paragraphs>198</Paragraphs>
  <Slides>53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8" baseType="lpstr">
      <vt:lpstr>MS PGothic</vt:lpstr>
      <vt:lpstr>MS PGothic</vt:lpstr>
      <vt:lpstr>Arial</vt:lpstr>
      <vt:lpstr>Wingdings</vt:lpstr>
      <vt:lpstr>blank</vt:lpstr>
      <vt:lpstr>REACH antenna meeting - Figures of merit - Dual ridged horn</vt:lpstr>
      <vt:lpstr>Summary</vt:lpstr>
      <vt:lpstr>Design presentation</vt:lpstr>
      <vt:lpstr>Dual ridged horn dimensions</vt:lpstr>
      <vt:lpstr>Soil parameters</vt:lpstr>
      <vt:lpstr>Performance without ground plane</vt:lpstr>
      <vt:lpstr>Antenna impedance</vt:lpstr>
      <vt:lpstr>S11 – with respect to 50 ohm differential</vt:lpstr>
      <vt:lpstr>Gain (dB) at zenith and at 180°</vt:lpstr>
      <vt:lpstr>Radiation efficiency and backlobe area</vt:lpstr>
      <vt:lpstr>Gain patterns – E-plane</vt:lpstr>
      <vt:lpstr>Gain patterns – H-plane</vt:lpstr>
      <vt:lpstr>Chromaticity</vt:lpstr>
      <vt:lpstr>Antenna temperature with sky model</vt:lpstr>
      <vt:lpstr>Max absolute directivity error</vt:lpstr>
      <vt:lpstr>Mean absolute directivity error</vt:lpstr>
      <vt:lpstr>Max relative directivity error</vt:lpstr>
      <vt:lpstr>Mean relative directivity error</vt:lpstr>
      <vt:lpstr>Performance with TOP ground plane</vt:lpstr>
      <vt:lpstr>Serrated top ground plane</vt:lpstr>
      <vt:lpstr>Antenna impedance</vt:lpstr>
      <vt:lpstr>S11 – with respect to 50 ohm differential</vt:lpstr>
      <vt:lpstr>Gain (dB) at zenith and at 180°</vt:lpstr>
      <vt:lpstr>Radiation efficiency and backlobe area</vt:lpstr>
      <vt:lpstr>Gain patterns – E-plane</vt:lpstr>
      <vt:lpstr>Gain patterns – H-plane</vt:lpstr>
      <vt:lpstr>Chromaticity</vt:lpstr>
      <vt:lpstr>Antenna temperature with sky model</vt:lpstr>
      <vt:lpstr>Max absolute directivity error</vt:lpstr>
      <vt:lpstr>Mean absolute directivity error</vt:lpstr>
      <vt:lpstr>Max relative directivity error</vt:lpstr>
      <vt:lpstr>Mean relative directivity error</vt:lpstr>
      <vt:lpstr>Performance with BOTTOM ground plane</vt:lpstr>
      <vt:lpstr>Bottom ground plane</vt:lpstr>
      <vt:lpstr>Antenna impedance</vt:lpstr>
      <vt:lpstr>S11 – with respect to 50 ohm differential</vt:lpstr>
      <vt:lpstr>Gain (dB) at zenith and at 180°</vt:lpstr>
      <vt:lpstr>Radiation efficiency and backlobe area</vt:lpstr>
      <vt:lpstr>Gain patterns – E-plane</vt:lpstr>
      <vt:lpstr>Gain patterns – H-plane</vt:lpstr>
      <vt:lpstr>Chromaticity</vt:lpstr>
      <vt:lpstr>Antenna temperature with sky model</vt:lpstr>
      <vt:lpstr>Max absolute directivity error</vt:lpstr>
      <vt:lpstr>Mean absolute directivity error</vt:lpstr>
      <vt:lpstr>Max relative directivity error</vt:lpstr>
      <vt:lpstr>Mean relative directivity error</vt:lpstr>
      <vt:lpstr>Summary of the performance</vt:lpstr>
      <vt:lpstr>Summary of the performance (1)</vt:lpstr>
      <vt:lpstr>PowerPoint Presentation</vt:lpstr>
      <vt:lpstr>Conclusions</vt:lpstr>
      <vt:lpstr>Conclusions (1)</vt:lpstr>
      <vt:lpstr>Conclusions (2)</vt:lpstr>
      <vt:lpstr>PowerPoint Presentation</vt:lpstr>
    </vt:vector>
  </TitlesOfParts>
  <Company>..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..</dc:creator>
  <cp:lastModifiedBy>Nicolas Fagnoni</cp:lastModifiedBy>
  <cp:revision>836</cp:revision>
  <cp:lastPrinted>1601-01-01T00:00:00Z</cp:lastPrinted>
  <dcterms:created xsi:type="dcterms:W3CDTF">2008-03-27T10:29:55Z</dcterms:created>
  <dcterms:modified xsi:type="dcterms:W3CDTF">2019-09-03T14:55:49Z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</Properties>
</file>